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9" r:id="rId2"/>
    <p:sldMasterId id="2147483734" r:id="rId3"/>
  </p:sldMasterIdLst>
  <p:notesMasterIdLst>
    <p:notesMasterId r:id="rId23"/>
  </p:notesMasterIdLst>
  <p:sldIdLst>
    <p:sldId id="283" r:id="rId4"/>
    <p:sldId id="284" r:id="rId5"/>
    <p:sldId id="288" r:id="rId6"/>
    <p:sldId id="286" r:id="rId7"/>
    <p:sldId id="278" r:id="rId8"/>
    <p:sldId id="262" r:id="rId9"/>
    <p:sldId id="260" r:id="rId10"/>
    <p:sldId id="261" r:id="rId11"/>
    <p:sldId id="263" r:id="rId12"/>
    <p:sldId id="281" r:id="rId13"/>
    <p:sldId id="264" r:id="rId14"/>
    <p:sldId id="287" r:id="rId15"/>
    <p:sldId id="265" r:id="rId16"/>
    <p:sldId id="280" r:id="rId17"/>
    <p:sldId id="266" r:id="rId18"/>
    <p:sldId id="267" r:id="rId19"/>
    <p:sldId id="268" r:id="rId20"/>
    <p:sldId id="282" r:id="rId21"/>
    <p:sldId id="28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149" autoAdjust="0"/>
    <p:restoredTop sz="51446" autoAdjust="0"/>
  </p:normalViewPr>
  <p:slideViewPr>
    <p:cSldViewPr snapToGrid="0">
      <p:cViewPr>
        <p:scale>
          <a:sx n="60" d="100"/>
          <a:sy n="60" d="100"/>
        </p:scale>
        <p:origin x="-96" y="798"/>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E47D4A-59F8-4320-BBA4-89D4FF874E5A}" type="doc">
      <dgm:prSet loTypeId="urn:microsoft.com/office/officeart/2009/3/layout/StepUpProcess" loCatId="process" qsTypeId="urn:microsoft.com/office/officeart/2005/8/quickstyle/simple1" qsCatId="simple" csTypeId="urn:microsoft.com/office/officeart/2005/8/colors/colorful5" csCatId="colorful" phldr="1"/>
      <dgm:spPr/>
      <dgm:t>
        <a:bodyPr/>
        <a:lstStyle/>
        <a:p>
          <a:endParaRPr lang="en-US"/>
        </a:p>
      </dgm:t>
    </dgm:pt>
    <dgm:pt modelId="{BE27523B-14B8-4482-89CB-BE5680B4EE67}">
      <dgm:prSet/>
      <dgm:spPr/>
      <dgm:t>
        <a:bodyPr/>
        <a:lstStyle/>
        <a:p>
          <a:pPr rtl="0"/>
          <a:r>
            <a:rPr lang="en-US" dirty="0" smtClean="0"/>
            <a:t>Introduction and Engagement </a:t>
          </a:r>
          <a:endParaRPr lang="en-US" dirty="0"/>
        </a:p>
      </dgm:t>
    </dgm:pt>
    <dgm:pt modelId="{5EF0F7D9-7DAC-4C01-A237-EB500F97524E}" type="parTrans" cxnId="{C4672316-401E-4A03-A609-55FCC312E0C3}">
      <dgm:prSet/>
      <dgm:spPr/>
      <dgm:t>
        <a:bodyPr/>
        <a:lstStyle/>
        <a:p>
          <a:endParaRPr lang="en-US"/>
        </a:p>
      </dgm:t>
    </dgm:pt>
    <dgm:pt modelId="{DCBEDAB1-CCD0-43A6-BDEE-CADAEAEBB2FF}" type="sibTrans" cxnId="{C4672316-401E-4A03-A609-55FCC312E0C3}">
      <dgm:prSet/>
      <dgm:spPr/>
      <dgm:t>
        <a:bodyPr/>
        <a:lstStyle/>
        <a:p>
          <a:endParaRPr lang="en-US"/>
        </a:p>
      </dgm:t>
    </dgm:pt>
    <dgm:pt modelId="{CB24CF78-7E7F-49BE-B0BE-0232AC5792F7}">
      <dgm:prSet/>
      <dgm:spPr/>
      <dgm:t>
        <a:bodyPr/>
        <a:lstStyle/>
        <a:p>
          <a:pPr rtl="0"/>
          <a:r>
            <a:rPr lang="en-US" dirty="0" smtClean="0"/>
            <a:t>Assessment</a:t>
          </a:r>
          <a:endParaRPr lang="en-US" dirty="0"/>
        </a:p>
      </dgm:t>
    </dgm:pt>
    <dgm:pt modelId="{FBDE9160-889D-446A-8C64-F274F449FCFF}" type="parTrans" cxnId="{938D74E8-4253-4891-9357-9938E91295F2}">
      <dgm:prSet/>
      <dgm:spPr/>
      <dgm:t>
        <a:bodyPr/>
        <a:lstStyle/>
        <a:p>
          <a:endParaRPr lang="en-US"/>
        </a:p>
      </dgm:t>
    </dgm:pt>
    <dgm:pt modelId="{F62077DC-475B-40AC-9329-3B65C623BF03}" type="sibTrans" cxnId="{938D74E8-4253-4891-9357-9938E91295F2}">
      <dgm:prSet/>
      <dgm:spPr/>
      <dgm:t>
        <a:bodyPr/>
        <a:lstStyle/>
        <a:p>
          <a:endParaRPr lang="en-US"/>
        </a:p>
      </dgm:t>
    </dgm:pt>
    <dgm:pt modelId="{272AA5D3-E40D-4170-A96C-0672ED0C7B57}">
      <dgm:prSet/>
      <dgm:spPr/>
      <dgm:t>
        <a:bodyPr/>
        <a:lstStyle/>
        <a:p>
          <a:pPr rtl="0"/>
          <a:r>
            <a:rPr lang="en-US" dirty="0" smtClean="0"/>
            <a:t>Case Action Planning</a:t>
          </a:r>
          <a:endParaRPr lang="en-US" dirty="0"/>
        </a:p>
      </dgm:t>
    </dgm:pt>
    <dgm:pt modelId="{BA6298D3-6F40-48BA-BEAE-32AE47B2B4CB}" type="parTrans" cxnId="{5D2944CD-A104-437D-ACCA-C2AD2B0AF830}">
      <dgm:prSet/>
      <dgm:spPr/>
      <dgm:t>
        <a:bodyPr/>
        <a:lstStyle/>
        <a:p>
          <a:endParaRPr lang="en-US"/>
        </a:p>
      </dgm:t>
    </dgm:pt>
    <dgm:pt modelId="{507E3672-09B3-4BDD-A30E-6475F47935C3}" type="sibTrans" cxnId="{5D2944CD-A104-437D-ACCA-C2AD2B0AF830}">
      <dgm:prSet/>
      <dgm:spPr/>
      <dgm:t>
        <a:bodyPr/>
        <a:lstStyle/>
        <a:p>
          <a:endParaRPr lang="en-US"/>
        </a:p>
      </dgm:t>
    </dgm:pt>
    <dgm:pt modelId="{0AA87757-D0CC-4C32-BF09-4A95A5A46FCC}">
      <dgm:prSet/>
      <dgm:spPr/>
      <dgm:t>
        <a:bodyPr/>
        <a:lstStyle/>
        <a:p>
          <a:pPr rtl="0"/>
          <a:r>
            <a:rPr lang="en-US" dirty="0" smtClean="0"/>
            <a:t>Action Plan Implementation </a:t>
          </a:r>
          <a:endParaRPr lang="en-US" dirty="0"/>
        </a:p>
      </dgm:t>
    </dgm:pt>
    <dgm:pt modelId="{AD23E7D0-B5C8-40B2-9E7A-F82D3B460271}" type="parTrans" cxnId="{3C9D61CB-3E88-4522-B58A-6827B053BB99}">
      <dgm:prSet/>
      <dgm:spPr/>
      <dgm:t>
        <a:bodyPr/>
        <a:lstStyle/>
        <a:p>
          <a:endParaRPr lang="en-US"/>
        </a:p>
      </dgm:t>
    </dgm:pt>
    <dgm:pt modelId="{04D58D4D-A2B4-45F3-94AD-4EA43A03799F}" type="sibTrans" cxnId="{3C9D61CB-3E88-4522-B58A-6827B053BB99}">
      <dgm:prSet/>
      <dgm:spPr/>
      <dgm:t>
        <a:bodyPr/>
        <a:lstStyle/>
        <a:p>
          <a:endParaRPr lang="en-US"/>
        </a:p>
      </dgm:t>
    </dgm:pt>
    <dgm:pt modelId="{FEB1256A-7381-4B0D-A282-B2A161BA46CD}">
      <dgm:prSet/>
      <dgm:spPr/>
      <dgm:t>
        <a:bodyPr/>
        <a:lstStyle/>
        <a:p>
          <a:pPr rtl="0"/>
          <a:r>
            <a:rPr lang="en-US" dirty="0" smtClean="0"/>
            <a:t>Case Follow-up</a:t>
          </a:r>
          <a:endParaRPr lang="en-US" dirty="0"/>
        </a:p>
      </dgm:t>
    </dgm:pt>
    <dgm:pt modelId="{A1CDDC09-ECF2-4968-B60D-DDF9E9EEC648}" type="parTrans" cxnId="{5FB1A969-1F23-4128-B7F7-F8CEC5913CD8}">
      <dgm:prSet/>
      <dgm:spPr/>
      <dgm:t>
        <a:bodyPr/>
        <a:lstStyle/>
        <a:p>
          <a:endParaRPr lang="en-US"/>
        </a:p>
      </dgm:t>
    </dgm:pt>
    <dgm:pt modelId="{7646D114-90FA-4AA0-91CA-2993C2C9CA5D}" type="sibTrans" cxnId="{5FB1A969-1F23-4128-B7F7-F8CEC5913CD8}">
      <dgm:prSet/>
      <dgm:spPr/>
      <dgm:t>
        <a:bodyPr/>
        <a:lstStyle/>
        <a:p>
          <a:endParaRPr lang="en-US"/>
        </a:p>
      </dgm:t>
    </dgm:pt>
    <dgm:pt modelId="{F3D4AB47-4697-4E7B-9C3A-5541978B42C9}">
      <dgm:prSet/>
      <dgm:spPr/>
      <dgm:t>
        <a:bodyPr/>
        <a:lstStyle/>
        <a:p>
          <a:pPr rtl="0"/>
          <a:r>
            <a:rPr lang="en-US" dirty="0" smtClean="0"/>
            <a:t>Case Closure</a:t>
          </a:r>
          <a:endParaRPr lang="en-US" dirty="0"/>
        </a:p>
      </dgm:t>
    </dgm:pt>
    <dgm:pt modelId="{31495A8D-9742-4382-80E6-736802559F84}" type="parTrans" cxnId="{6692F1F8-AC88-4BAD-B97E-0D90337C9D20}">
      <dgm:prSet/>
      <dgm:spPr/>
      <dgm:t>
        <a:bodyPr/>
        <a:lstStyle/>
        <a:p>
          <a:endParaRPr lang="en-US"/>
        </a:p>
      </dgm:t>
    </dgm:pt>
    <dgm:pt modelId="{D3942ACD-2F75-4BBE-89B1-7CA6698DF0C1}" type="sibTrans" cxnId="{6692F1F8-AC88-4BAD-B97E-0D90337C9D20}">
      <dgm:prSet/>
      <dgm:spPr/>
      <dgm:t>
        <a:bodyPr/>
        <a:lstStyle/>
        <a:p>
          <a:endParaRPr lang="en-US"/>
        </a:p>
      </dgm:t>
    </dgm:pt>
    <dgm:pt modelId="{E9AB4464-B853-4228-8CA2-02AB9AEC575F}" type="pres">
      <dgm:prSet presAssocID="{68E47D4A-59F8-4320-BBA4-89D4FF874E5A}" presName="rootnode" presStyleCnt="0">
        <dgm:presLayoutVars>
          <dgm:chMax/>
          <dgm:chPref/>
          <dgm:dir/>
          <dgm:animLvl val="lvl"/>
        </dgm:presLayoutVars>
      </dgm:prSet>
      <dgm:spPr/>
      <dgm:t>
        <a:bodyPr/>
        <a:lstStyle/>
        <a:p>
          <a:endParaRPr lang="en-US"/>
        </a:p>
      </dgm:t>
    </dgm:pt>
    <dgm:pt modelId="{3A00E5D9-8002-44E5-8E5E-99892C9D3BB1}" type="pres">
      <dgm:prSet presAssocID="{BE27523B-14B8-4482-89CB-BE5680B4EE67}" presName="composite" presStyleCnt="0"/>
      <dgm:spPr/>
      <dgm:t>
        <a:bodyPr/>
        <a:lstStyle/>
        <a:p>
          <a:endParaRPr lang="en-US"/>
        </a:p>
      </dgm:t>
    </dgm:pt>
    <dgm:pt modelId="{7527C0C3-39E3-4C66-92FC-54D57F2363B2}" type="pres">
      <dgm:prSet presAssocID="{BE27523B-14B8-4482-89CB-BE5680B4EE67}" presName="LShape" presStyleLbl="alignNode1" presStyleIdx="0" presStyleCnt="11"/>
      <dgm:spPr/>
      <dgm:t>
        <a:bodyPr/>
        <a:lstStyle/>
        <a:p>
          <a:endParaRPr lang="en-US"/>
        </a:p>
      </dgm:t>
    </dgm:pt>
    <dgm:pt modelId="{B14538EA-6461-44A9-951F-C36F0057DFE4}" type="pres">
      <dgm:prSet presAssocID="{BE27523B-14B8-4482-89CB-BE5680B4EE67}" presName="ParentText" presStyleLbl="revTx" presStyleIdx="0" presStyleCnt="6">
        <dgm:presLayoutVars>
          <dgm:chMax val="0"/>
          <dgm:chPref val="0"/>
          <dgm:bulletEnabled val="1"/>
        </dgm:presLayoutVars>
      </dgm:prSet>
      <dgm:spPr/>
      <dgm:t>
        <a:bodyPr/>
        <a:lstStyle/>
        <a:p>
          <a:endParaRPr lang="en-US"/>
        </a:p>
      </dgm:t>
    </dgm:pt>
    <dgm:pt modelId="{58F406AF-12EF-4660-B081-41C2D2659039}" type="pres">
      <dgm:prSet presAssocID="{BE27523B-14B8-4482-89CB-BE5680B4EE67}" presName="Triangle" presStyleLbl="alignNode1" presStyleIdx="1" presStyleCnt="11"/>
      <dgm:spPr/>
      <dgm:t>
        <a:bodyPr/>
        <a:lstStyle/>
        <a:p>
          <a:endParaRPr lang="en-US"/>
        </a:p>
      </dgm:t>
    </dgm:pt>
    <dgm:pt modelId="{BA3EDD48-A6B3-4C3F-8F31-C84A686CD8CD}" type="pres">
      <dgm:prSet presAssocID="{DCBEDAB1-CCD0-43A6-BDEE-CADAEAEBB2FF}" presName="sibTrans" presStyleCnt="0"/>
      <dgm:spPr/>
      <dgm:t>
        <a:bodyPr/>
        <a:lstStyle/>
        <a:p>
          <a:endParaRPr lang="en-US"/>
        </a:p>
      </dgm:t>
    </dgm:pt>
    <dgm:pt modelId="{FE53FBBC-0C8D-4369-88E2-4D5C7EBD6BA7}" type="pres">
      <dgm:prSet presAssocID="{DCBEDAB1-CCD0-43A6-BDEE-CADAEAEBB2FF}" presName="space" presStyleCnt="0"/>
      <dgm:spPr/>
      <dgm:t>
        <a:bodyPr/>
        <a:lstStyle/>
        <a:p>
          <a:endParaRPr lang="en-US"/>
        </a:p>
      </dgm:t>
    </dgm:pt>
    <dgm:pt modelId="{EF03FF97-BF49-4AAB-BDDE-22FFE75D4ED0}" type="pres">
      <dgm:prSet presAssocID="{CB24CF78-7E7F-49BE-B0BE-0232AC5792F7}" presName="composite" presStyleCnt="0"/>
      <dgm:spPr/>
      <dgm:t>
        <a:bodyPr/>
        <a:lstStyle/>
        <a:p>
          <a:endParaRPr lang="en-US"/>
        </a:p>
      </dgm:t>
    </dgm:pt>
    <dgm:pt modelId="{CFB79CED-B26C-4B26-B699-0BB086FD2EF9}" type="pres">
      <dgm:prSet presAssocID="{CB24CF78-7E7F-49BE-B0BE-0232AC5792F7}" presName="LShape" presStyleLbl="alignNode1" presStyleIdx="2" presStyleCnt="11"/>
      <dgm:spPr/>
      <dgm:t>
        <a:bodyPr/>
        <a:lstStyle/>
        <a:p>
          <a:endParaRPr lang="en-US"/>
        </a:p>
      </dgm:t>
    </dgm:pt>
    <dgm:pt modelId="{1D4B9C42-21F4-4984-A09E-4634E1473075}" type="pres">
      <dgm:prSet presAssocID="{CB24CF78-7E7F-49BE-B0BE-0232AC5792F7}" presName="ParentText" presStyleLbl="revTx" presStyleIdx="1" presStyleCnt="6">
        <dgm:presLayoutVars>
          <dgm:chMax val="0"/>
          <dgm:chPref val="0"/>
          <dgm:bulletEnabled val="1"/>
        </dgm:presLayoutVars>
      </dgm:prSet>
      <dgm:spPr/>
      <dgm:t>
        <a:bodyPr/>
        <a:lstStyle/>
        <a:p>
          <a:endParaRPr lang="en-US"/>
        </a:p>
      </dgm:t>
    </dgm:pt>
    <dgm:pt modelId="{1838C6DE-4D06-4CC4-B02A-DE5C9395FEAB}" type="pres">
      <dgm:prSet presAssocID="{CB24CF78-7E7F-49BE-B0BE-0232AC5792F7}" presName="Triangle" presStyleLbl="alignNode1" presStyleIdx="3" presStyleCnt="11"/>
      <dgm:spPr/>
      <dgm:t>
        <a:bodyPr/>
        <a:lstStyle/>
        <a:p>
          <a:endParaRPr lang="en-US"/>
        </a:p>
      </dgm:t>
    </dgm:pt>
    <dgm:pt modelId="{E6C0EDD2-EAA0-4A3D-9F94-5F43B1AA5333}" type="pres">
      <dgm:prSet presAssocID="{F62077DC-475B-40AC-9329-3B65C623BF03}" presName="sibTrans" presStyleCnt="0"/>
      <dgm:spPr/>
      <dgm:t>
        <a:bodyPr/>
        <a:lstStyle/>
        <a:p>
          <a:endParaRPr lang="en-US"/>
        </a:p>
      </dgm:t>
    </dgm:pt>
    <dgm:pt modelId="{669AE0AA-81E7-4D59-84AC-AF554CACC5F6}" type="pres">
      <dgm:prSet presAssocID="{F62077DC-475B-40AC-9329-3B65C623BF03}" presName="space" presStyleCnt="0"/>
      <dgm:spPr/>
      <dgm:t>
        <a:bodyPr/>
        <a:lstStyle/>
        <a:p>
          <a:endParaRPr lang="en-US"/>
        </a:p>
      </dgm:t>
    </dgm:pt>
    <dgm:pt modelId="{8A5EF662-5851-4D1A-8D78-4F57CE56FCEC}" type="pres">
      <dgm:prSet presAssocID="{272AA5D3-E40D-4170-A96C-0672ED0C7B57}" presName="composite" presStyleCnt="0"/>
      <dgm:spPr/>
      <dgm:t>
        <a:bodyPr/>
        <a:lstStyle/>
        <a:p>
          <a:endParaRPr lang="en-US"/>
        </a:p>
      </dgm:t>
    </dgm:pt>
    <dgm:pt modelId="{D970368F-9A6B-477B-A9A9-256605503F81}" type="pres">
      <dgm:prSet presAssocID="{272AA5D3-E40D-4170-A96C-0672ED0C7B57}" presName="LShape" presStyleLbl="alignNode1" presStyleIdx="4" presStyleCnt="11"/>
      <dgm:spPr/>
      <dgm:t>
        <a:bodyPr/>
        <a:lstStyle/>
        <a:p>
          <a:endParaRPr lang="en-US"/>
        </a:p>
      </dgm:t>
    </dgm:pt>
    <dgm:pt modelId="{FFA0CFE3-26B5-4DF0-8E31-94941B4C83F8}" type="pres">
      <dgm:prSet presAssocID="{272AA5D3-E40D-4170-A96C-0672ED0C7B57}" presName="ParentText" presStyleLbl="revTx" presStyleIdx="2" presStyleCnt="6">
        <dgm:presLayoutVars>
          <dgm:chMax val="0"/>
          <dgm:chPref val="0"/>
          <dgm:bulletEnabled val="1"/>
        </dgm:presLayoutVars>
      </dgm:prSet>
      <dgm:spPr/>
      <dgm:t>
        <a:bodyPr/>
        <a:lstStyle/>
        <a:p>
          <a:endParaRPr lang="en-US"/>
        </a:p>
      </dgm:t>
    </dgm:pt>
    <dgm:pt modelId="{66F222C1-8977-474A-BDA3-36077D9D7421}" type="pres">
      <dgm:prSet presAssocID="{272AA5D3-E40D-4170-A96C-0672ED0C7B57}" presName="Triangle" presStyleLbl="alignNode1" presStyleIdx="5" presStyleCnt="11"/>
      <dgm:spPr/>
      <dgm:t>
        <a:bodyPr/>
        <a:lstStyle/>
        <a:p>
          <a:endParaRPr lang="en-US"/>
        </a:p>
      </dgm:t>
    </dgm:pt>
    <dgm:pt modelId="{6C57DE6A-A4A5-4954-A478-72117FDB5B7B}" type="pres">
      <dgm:prSet presAssocID="{507E3672-09B3-4BDD-A30E-6475F47935C3}" presName="sibTrans" presStyleCnt="0"/>
      <dgm:spPr/>
      <dgm:t>
        <a:bodyPr/>
        <a:lstStyle/>
        <a:p>
          <a:endParaRPr lang="en-US"/>
        </a:p>
      </dgm:t>
    </dgm:pt>
    <dgm:pt modelId="{F788FD1B-D958-46B7-AB23-2D025C6161A2}" type="pres">
      <dgm:prSet presAssocID="{507E3672-09B3-4BDD-A30E-6475F47935C3}" presName="space" presStyleCnt="0"/>
      <dgm:spPr/>
      <dgm:t>
        <a:bodyPr/>
        <a:lstStyle/>
        <a:p>
          <a:endParaRPr lang="en-US"/>
        </a:p>
      </dgm:t>
    </dgm:pt>
    <dgm:pt modelId="{60FD33DE-1A74-4DF3-B458-C7683782D072}" type="pres">
      <dgm:prSet presAssocID="{0AA87757-D0CC-4C32-BF09-4A95A5A46FCC}" presName="composite" presStyleCnt="0"/>
      <dgm:spPr/>
      <dgm:t>
        <a:bodyPr/>
        <a:lstStyle/>
        <a:p>
          <a:endParaRPr lang="en-US"/>
        </a:p>
      </dgm:t>
    </dgm:pt>
    <dgm:pt modelId="{CCC6F46F-D283-4BC6-A0C4-D0D84C819B00}" type="pres">
      <dgm:prSet presAssocID="{0AA87757-D0CC-4C32-BF09-4A95A5A46FCC}" presName="LShape" presStyleLbl="alignNode1" presStyleIdx="6" presStyleCnt="11"/>
      <dgm:spPr/>
      <dgm:t>
        <a:bodyPr/>
        <a:lstStyle/>
        <a:p>
          <a:endParaRPr lang="en-US"/>
        </a:p>
      </dgm:t>
    </dgm:pt>
    <dgm:pt modelId="{43EC0BE3-7250-4F39-8E55-24C6217C5B02}" type="pres">
      <dgm:prSet presAssocID="{0AA87757-D0CC-4C32-BF09-4A95A5A46FCC}" presName="ParentText" presStyleLbl="revTx" presStyleIdx="3" presStyleCnt="6">
        <dgm:presLayoutVars>
          <dgm:chMax val="0"/>
          <dgm:chPref val="0"/>
          <dgm:bulletEnabled val="1"/>
        </dgm:presLayoutVars>
      </dgm:prSet>
      <dgm:spPr/>
      <dgm:t>
        <a:bodyPr/>
        <a:lstStyle/>
        <a:p>
          <a:endParaRPr lang="en-US"/>
        </a:p>
      </dgm:t>
    </dgm:pt>
    <dgm:pt modelId="{F23E8A7F-EFB8-4539-8A4F-8380B9736C07}" type="pres">
      <dgm:prSet presAssocID="{0AA87757-D0CC-4C32-BF09-4A95A5A46FCC}" presName="Triangle" presStyleLbl="alignNode1" presStyleIdx="7" presStyleCnt="11"/>
      <dgm:spPr/>
      <dgm:t>
        <a:bodyPr/>
        <a:lstStyle/>
        <a:p>
          <a:endParaRPr lang="en-US"/>
        </a:p>
      </dgm:t>
    </dgm:pt>
    <dgm:pt modelId="{CE9337BA-C8AF-4814-BC8F-F69253C33A02}" type="pres">
      <dgm:prSet presAssocID="{04D58D4D-A2B4-45F3-94AD-4EA43A03799F}" presName="sibTrans" presStyleCnt="0"/>
      <dgm:spPr/>
      <dgm:t>
        <a:bodyPr/>
        <a:lstStyle/>
        <a:p>
          <a:endParaRPr lang="en-US"/>
        </a:p>
      </dgm:t>
    </dgm:pt>
    <dgm:pt modelId="{77002C99-10B8-489B-AEEF-6079E88346CB}" type="pres">
      <dgm:prSet presAssocID="{04D58D4D-A2B4-45F3-94AD-4EA43A03799F}" presName="space" presStyleCnt="0"/>
      <dgm:spPr/>
      <dgm:t>
        <a:bodyPr/>
        <a:lstStyle/>
        <a:p>
          <a:endParaRPr lang="en-US"/>
        </a:p>
      </dgm:t>
    </dgm:pt>
    <dgm:pt modelId="{BFCEFEC7-345B-4471-8760-23B3F8E96BC0}" type="pres">
      <dgm:prSet presAssocID="{FEB1256A-7381-4B0D-A282-B2A161BA46CD}" presName="composite" presStyleCnt="0"/>
      <dgm:spPr/>
      <dgm:t>
        <a:bodyPr/>
        <a:lstStyle/>
        <a:p>
          <a:endParaRPr lang="en-US"/>
        </a:p>
      </dgm:t>
    </dgm:pt>
    <dgm:pt modelId="{DF4C3DEC-E16E-4685-A310-C394CC3DD94C}" type="pres">
      <dgm:prSet presAssocID="{FEB1256A-7381-4B0D-A282-B2A161BA46CD}" presName="LShape" presStyleLbl="alignNode1" presStyleIdx="8" presStyleCnt="11"/>
      <dgm:spPr/>
      <dgm:t>
        <a:bodyPr/>
        <a:lstStyle/>
        <a:p>
          <a:endParaRPr lang="en-US"/>
        </a:p>
      </dgm:t>
    </dgm:pt>
    <dgm:pt modelId="{0F9F570F-352F-418C-A4D8-B04448F86B72}" type="pres">
      <dgm:prSet presAssocID="{FEB1256A-7381-4B0D-A282-B2A161BA46CD}" presName="ParentText" presStyleLbl="revTx" presStyleIdx="4" presStyleCnt="6">
        <dgm:presLayoutVars>
          <dgm:chMax val="0"/>
          <dgm:chPref val="0"/>
          <dgm:bulletEnabled val="1"/>
        </dgm:presLayoutVars>
      </dgm:prSet>
      <dgm:spPr/>
      <dgm:t>
        <a:bodyPr/>
        <a:lstStyle/>
        <a:p>
          <a:endParaRPr lang="en-US"/>
        </a:p>
      </dgm:t>
    </dgm:pt>
    <dgm:pt modelId="{19057FA2-A9D3-4BDC-9247-58F225C567D4}" type="pres">
      <dgm:prSet presAssocID="{FEB1256A-7381-4B0D-A282-B2A161BA46CD}" presName="Triangle" presStyleLbl="alignNode1" presStyleIdx="9" presStyleCnt="11"/>
      <dgm:spPr/>
      <dgm:t>
        <a:bodyPr/>
        <a:lstStyle/>
        <a:p>
          <a:endParaRPr lang="en-US"/>
        </a:p>
      </dgm:t>
    </dgm:pt>
    <dgm:pt modelId="{DABDD7C8-8D8C-4F68-8494-05748CD88DD9}" type="pres">
      <dgm:prSet presAssocID="{7646D114-90FA-4AA0-91CA-2993C2C9CA5D}" presName="sibTrans" presStyleCnt="0"/>
      <dgm:spPr/>
      <dgm:t>
        <a:bodyPr/>
        <a:lstStyle/>
        <a:p>
          <a:endParaRPr lang="en-US"/>
        </a:p>
      </dgm:t>
    </dgm:pt>
    <dgm:pt modelId="{C0155750-DF03-460D-BF8B-E229121C1E4C}" type="pres">
      <dgm:prSet presAssocID="{7646D114-90FA-4AA0-91CA-2993C2C9CA5D}" presName="space" presStyleCnt="0"/>
      <dgm:spPr/>
      <dgm:t>
        <a:bodyPr/>
        <a:lstStyle/>
        <a:p>
          <a:endParaRPr lang="en-US"/>
        </a:p>
      </dgm:t>
    </dgm:pt>
    <dgm:pt modelId="{4D13170C-FDD9-4E39-9392-E567C286D815}" type="pres">
      <dgm:prSet presAssocID="{F3D4AB47-4697-4E7B-9C3A-5541978B42C9}" presName="composite" presStyleCnt="0"/>
      <dgm:spPr/>
      <dgm:t>
        <a:bodyPr/>
        <a:lstStyle/>
        <a:p>
          <a:endParaRPr lang="en-US"/>
        </a:p>
      </dgm:t>
    </dgm:pt>
    <dgm:pt modelId="{D0CC8082-20E3-4213-9A4B-3D96E48ED2EE}" type="pres">
      <dgm:prSet presAssocID="{F3D4AB47-4697-4E7B-9C3A-5541978B42C9}" presName="LShape" presStyleLbl="alignNode1" presStyleIdx="10" presStyleCnt="11"/>
      <dgm:spPr/>
      <dgm:t>
        <a:bodyPr/>
        <a:lstStyle/>
        <a:p>
          <a:endParaRPr lang="en-US"/>
        </a:p>
      </dgm:t>
    </dgm:pt>
    <dgm:pt modelId="{E17392FA-AC94-4F7F-868C-6C511CAB06D2}" type="pres">
      <dgm:prSet presAssocID="{F3D4AB47-4697-4E7B-9C3A-5541978B42C9}" presName="ParentText" presStyleLbl="revTx" presStyleIdx="5" presStyleCnt="6">
        <dgm:presLayoutVars>
          <dgm:chMax val="0"/>
          <dgm:chPref val="0"/>
          <dgm:bulletEnabled val="1"/>
        </dgm:presLayoutVars>
      </dgm:prSet>
      <dgm:spPr/>
      <dgm:t>
        <a:bodyPr/>
        <a:lstStyle/>
        <a:p>
          <a:endParaRPr lang="en-US"/>
        </a:p>
      </dgm:t>
    </dgm:pt>
  </dgm:ptLst>
  <dgm:cxnLst>
    <dgm:cxn modelId="{FDA25B3A-B95A-4A8E-B1BF-1BAEBFE196E1}" type="presOf" srcId="{272AA5D3-E40D-4170-A96C-0672ED0C7B57}" destId="{FFA0CFE3-26B5-4DF0-8E31-94941B4C83F8}" srcOrd="0" destOrd="0" presId="urn:microsoft.com/office/officeart/2009/3/layout/StepUpProcess"/>
    <dgm:cxn modelId="{6692F1F8-AC88-4BAD-B97E-0D90337C9D20}" srcId="{68E47D4A-59F8-4320-BBA4-89D4FF874E5A}" destId="{F3D4AB47-4697-4E7B-9C3A-5541978B42C9}" srcOrd="5" destOrd="0" parTransId="{31495A8D-9742-4382-80E6-736802559F84}" sibTransId="{D3942ACD-2F75-4BBE-89B1-7CA6698DF0C1}"/>
    <dgm:cxn modelId="{3C9D61CB-3E88-4522-B58A-6827B053BB99}" srcId="{68E47D4A-59F8-4320-BBA4-89D4FF874E5A}" destId="{0AA87757-D0CC-4C32-BF09-4A95A5A46FCC}" srcOrd="3" destOrd="0" parTransId="{AD23E7D0-B5C8-40B2-9E7A-F82D3B460271}" sibTransId="{04D58D4D-A2B4-45F3-94AD-4EA43A03799F}"/>
    <dgm:cxn modelId="{938D74E8-4253-4891-9357-9938E91295F2}" srcId="{68E47D4A-59F8-4320-BBA4-89D4FF874E5A}" destId="{CB24CF78-7E7F-49BE-B0BE-0232AC5792F7}" srcOrd="1" destOrd="0" parTransId="{FBDE9160-889D-446A-8C64-F274F449FCFF}" sibTransId="{F62077DC-475B-40AC-9329-3B65C623BF03}"/>
    <dgm:cxn modelId="{666903B2-50AD-48BE-897F-9E9C6A85194A}" type="presOf" srcId="{BE27523B-14B8-4482-89CB-BE5680B4EE67}" destId="{B14538EA-6461-44A9-951F-C36F0057DFE4}" srcOrd="0" destOrd="0" presId="urn:microsoft.com/office/officeart/2009/3/layout/StepUpProcess"/>
    <dgm:cxn modelId="{5FB1A969-1F23-4128-B7F7-F8CEC5913CD8}" srcId="{68E47D4A-59F8-4320-BBA4-89D4FF874E5A}" destId="{FEB1256A-7381-4B0D-A282-B2A161BA46CD}" srcOrd="4" destOrd="0" parTransId="{A1CDDC09-ECF2-4968-B60D-DDF9E9EEC648}" sibTransId="{7646D114-90FA-4AA0-91CA-2993C2C9CA5D}"/>
    <dgm:cxn modelId="{7A555C68-4DA8-41C7-AE6A-371A444DF229}" type="presOf" srcId="{0AA87757-D0CC-4C32-BF09-4A95A5A46FCC}" destId="{43EC0BE3-7250-4F39-8E55-24C6217C5B02}" srcOrd="0" destOrd="0" presId="urn:microsoft.com/office/officeart/2009/3/layout/StepUpProcess"/>
    <dgm:cxn modelId="{5D2944CD-A104-437D-ACCA-C2AD2B0AF830}" srcId="{68E47D4A-59F8-4320-BBA4-89D4FF874E5A}" destId="{272AA5D3-E40D-4170-A96C-0672ED0C7B57}" srcOrd="2" destOrd="0" parTransId="{BA6298D3-6F40-48BA-BEAE-32AE47B2B4CB}" sibTransId="{507E3672-09B3-4BDD-A30E-6475F47935C3}"/>
    <dgm:cxn modelId="{EFD38214-8E9C-4716-BC69-AF5090AC18C5}" type="presOf" srcId="{FEB1256A-7381-4B0D-A282-B2A161BA46CD}" destId="{0F9F570F-352F-418C-A4D8-B04448F86B72}" srcOrd="0" destOrd="0" presId="urn:microsoft.com/office/officeart/2009/3/layout/StepUpProcess"/>
    <dgm:cxn modelId="{E8D55C6F-CD30-4B88-B305-2D4C3A39D570}" type="presOf" srcId="{CB24CF78-7E7F-49BE-B0BE-0232AC5792F7}" destId="{1D4B9C42-21F4-4984-A09E-4634E1473075}" srcOrd="0" destOrd="0" presId="urn:microsoft.com/office/officeart/2009/3/layout/StepUpProcess"/>
    <dgm:cxn modelId="{24DA8553-6857-43A6-A64E-E30CDC368325}" type="presOf" srcId="{68E47D4A-59F8-4320-BBA4-89D4FF874E5A}" destId="{E9AB4464-B853-4228-8CA2-02AB9AEC575F}" srcOrd="0" destOrd="0" presId="urn:microsoft.com/office/officeart/2009/3/layout/StepUpProcess"/>
    <dgm:cxn modelId="{C4672316-401E-4A03-A609-55FCC312E0C3}" srcId="{68E47D4A-59F8-4320-BBA4-89D4FF874E5A}" destId="{BE27523B-14B8-4482-89CB-BE5680B4EE67}" srcOrd="0" destOrd="0" parTransId="{5EF0F7D9-7DAC-4C01-A237-EB500F97524E}" sibTransId="{DCBEDAB1-CCD0-43A6-BDEE-CADAEAEBB2FF}"/>
    <dgm:cxn modelId="{254ECCB4-1540-46BF-9899-CF7397578DD0}" type="presOf" srcId="{F3D4AB47-4697-4E7B-9C3A-5541978B42C9}" destId="{E17392FA-AC94-4F7F-868C-6C511CAB06D2}" srcOrd="0" destOrd="0" presId="urn:microsoft.com/office/officeart/2009/3/layout/StepUpProcess"/>
    <dgm:cxn modelId="{74520706-3D88-45CC-AE72-5608E942C629}" type="presParOf" srcId="{E9AB4464-B853-4228-8CA2-02AB9AEC575F}" destId="{3A00E5D9-8002-44E5-8E5E-99892C9D3BB1}" srcOrd="0" destOrd="0" presId="urn:microsoft.com/office/officeart/2009/3/layout/StepUpProcess"/>
    <dgm:cxn modelId="{D4211237-F7DA-4590-AFB3-E152B2D18D6F}" type="presParOf" srcId="{3A00E5D9-8002-44E5-8E5E-99892C9D3BB1}" destId="{7527C0C3-39E3-4C66-92FC-54D57F2363B2}" srcOrd="0" destOrd="0" presId="urn:microsoft.com/office/officeart/2009/3/layout/StepUpProcess"/>
    <dgm:cxn modelId="{429D9F90-C2FA-4C55-B032-7CE7BD0A5267}" type="presParOf" srcId="{3A00E5D9-8002-44E5-8E5E-99892C9D3BB1}" destId="{B14538EA-6461-44A9-951F-C36F0057DFE4}" srcOrd="1" destOrd="0" presId="urn:microsoft.com/office/officeart/2009/3/layout/StepUpProcess"/>
    <dgm:cxn modelId="{0651AFB5-A002-4045-A103-645C81839B72}" type="presParOf" srcId="{3A00E5D9-8002-44E5-8E5E-99892C9D3BB1}" destId="{58F406AF-12EF-4660-B081-41C2D2659039}" srcOrd="2" destOrd="0" presId="urn:microsoft.com/office/officeart/2009/3/layout/StepUpProcess"/>
    <dgm:cxn modelId="{B76874BA-61E1-4477-862F-A23E0B7CA2F1}" type="presParOf" srcId="{E9AB4464-B853-4228-8CA2-02AB9AEC575F}" destId="{BA3EDD48-A6B3-4C3F-8F31-C84A686CD8CD}" srcOrd="1" destOrd="0" presId="urn:microsoft.com/office/officeart/2009/3/layout/StepUpProcess"/>
    <dgm:cxn modelId="{DAAF32AA-A32A-459D-A217-83E2A8E94E7B}" type="presParOf" srcId="{BA3EDD48-A6B3-4C3F-8F31-C84A686CD8CD}" destId="{FE53FBBC-0C8D-4369-88E2-4D5C7EBD6BA7}" srcOrd="0" destOrd="0" presId="urn:microsoft.com/office/officeart/2009/3/layout/StepUpProcess"/>
    <dgm:cxn modelId="{1EB92691-7A44-4167-8B1D-406A4D335294}" type="presParOf" srcId="{E9AB4464-B853-4228-8CA2-02AB9AEC575F}" destId="{EF03FF97-BF49-4AAB-BDDE-22FFE75D4ED0}" srcOrd="2" destOrd="0" presId="urn:microsoft.com/office/officeart/2009/3/layout/StepUpProcess"/>
    <dgm:cxn modelId="{63DB3BDB-CABB-4053-BB07-0F20D82B05F1}" type="presParOf" srcId="{EF03FF97-BF49-4AAB-BDDE-22FFE75D4ED0}" destId="{CFB79CED-B26C-4B26-B699-0BB086FD2EF9}" srcOrd="0" destOrd="0" presId="urn:microsoft.com/office/officeart/2009/3/layout/StepUpProcess"/>
    <dgm:cxn modelId="{4BB2E70A-CCAE-4AED-8BEB-8DD28571541E}" type="presParOf" srcId="{EF03FF97-BF49-4AAB-BDDE-22FFE75D4ED0}" destId="{1D4B9C42-21F4-4984-A09E-4634E1473075}" srcOrd="1" destOrd="0" presId="urn:microsoft.com/office/officeart/2009/3/layout/StepUpProcess"/>
    <dgm:cxn modelId="{C5468269-1CC6-4170-BC14-65790DFB27C9}" type="presParOf" srcId="{EF03FF97-BF49-4AAB-BDDE-22FFE75D4ED0}" destId="{1838C6DE-4D06-4CC4-B02A-DE5C9395FEAB}" srcOrd="2" destOrd="0" presId="urn:microsoft.com/office/officeart/2009/3/layout/StepUpProcess"/>
    <dgm:cxn modelId="{F343AC9A-BFE6-4697-9835-561A46050753}" type="presParOf" srcId="{E9AB4464-B853-4228-8CA2-02AB9AEC575F}" destId="{E6C0EDD2-EAA0-4A3D-9F94-5F43B1AA5333}" srcOrd="3" destOrd="0" presId="urn:microsoft.com/office/officeart/2009/3/layout/StepUpProcess"/>
    <dgm:cxn modelId="{35184BC3-2C9B-41C4-8D24-9D35793752E4}" type="presParOf" srcId="{E6C0EDD2-EAA0-4A3D-9F94-5F43B1AA5333}" destId="{669AE0AA-81E7-4D59-84AC-AF554CACC5F6}" srcOrd="0" destOrd="0" presId="urn:microsoft.com/office/officeart/2009/3/layout/StepUpProcess"/>
    <dgm:cxn modelId="{71C8E8D7-03A7-4590-91D1-6D622F09A7EC}" type="presParOf" srcId="{E9AB4464-B853-4228-8CA2-02AB9AEC575F}" destId="{8A5EF662-5851-4D1A-8D78-4F57CE56FCEC}" srcOrd="4" destOrd="0" presId="urn:microsoft.com/office/officeart/2009/3/layout/StepUpProcess"/>
    <dgm:cxn modelId="{7CF26AE3-4473-4386-AA0E-B138A2EC79F2}" type="presParOf" srcId="{8A5EF662-5851-4D1A-8D78-4F57CE56FCEC}" destId="{D970368F-9A6B-477B-A9A9-256605503F81}" srcOrd="0" destOrd="0" presId="urn:microsoft.com/office/officeart/2009/3/layout/StepUpProcess"/>
    <dgm:cxn modelId="{6E626326-8289-4530-8B27-4785783C24EA}" type="presParOf" srcId="{8A5EF662-5851-4D1A-8D78-4F57CE56FCEC}" destId="{FFA0CFE3-26B5-4DF0-8E31-94941B4C83F8}" srcOrd="1" destOrd="0" presId="urn:microsoft.com/office/officeart/2009/3/layout/StepUpProcess"/>
    <dgm:cxn modelId="{C488B065-152C-48E0-84E1-3F66A4206078}" type="presParOf" srcId="{8A5EF662-5851-4D1A-8D78-4F57CE56FCEC}" destId="{66F222C1-8977-474A-BDA3-36077D9D7421}" srcOrd="2" destOrd="0" presId="urn:microsoft.com/office/officeart/2009/3/layout/StepUpProcess"/>
    <dgm:cxn modelId="{632F7269-4363-4556-A660-27A0E8F52812}" type="presParOf" srcId="{E9AB4464-B853-4228-8CA2-02AB9AEC575F}" destId="{6C57DE6A-A4A5-4954-A478-72117FDB5B7B}" srcOrd="5" destOrd="0" presId="urn:microsoft.com/office/officeart/2009/3/layout/StepUpProcess"/>
    <dgm:cxn modelId="{828DB95E-3F24-4113-BBB1-B571658B6FC3}" type="presParOf" srcId="{6C57DE6A-A4A5-4954-A478-72117FDB5B7B}" destId="{F788FD1B-D958-46B7-AB23-2D025C6161A2}" srcOrd="0" destOrd="0" presId="urn:microsoft.com/office/officeart/2009/3/layout/StepUpProcess"/>
    <dgm:cxn modelId="{EEE2D826-A3D0-438B-989C-A71ED2B4C567}" type="presParOf" srcId="{E9AB4464-B853-4228-8CA2-02AB9AEC575F}" destId="{60FD33DE-1A74-4DF3-B458-C7683782D072}" srcOrd="6" destOrd="0" presId="urn:microsoft.com/office/officeart/2009/3/layout/StepUpProcess"/>
    <dgm:cxn modelId="{43D9A1D7-6661-4D1B-BBE1-88ACC50E78BC}" type="presParOf" srcId="{60FD33DE-1A74-4DF3-B458-C7683782D072}" destId="{CCC6F46F-D283-4BC6-A0C4-D0D84C819B00}" srcOrd="0" destOrd="0" presId="urn:microsoft.com/office/officeart/2009/3/layout/StepUpProcess"/>
    <dgm:cxn modelId="{1509123D-AE7D-4AF4-8021-9C7D327132FF}" type="presParOf" srcId="{60FD33DE-1A74-4DF3-B458-C7683782D072}" destId="{43EC0BE3-7250-4F39-8E55-24C6217C5B02}" srcOrd="1" destOrd="0" presId="urn:microsoft.com/office/officeart/2009/3/layout/StepUpProcess"/>
    <dgm:cxn modelId="{14F74066-4AE8-456E-BA28-1877A91DC22C}" type="presParOf" srcId="{60FD33DE-1A74-4DF3-B458-C7683782D072}" destId="{F23E8A7F-EFB8-4539-8A4F-8380B9736C07}" srcOrd="2" destOrd="0" presId="urn:microsoft.com/office/officeart/2009/3/layout/StepUpProcess"/>
    <dgm:cxn modelId="{1787CD79-050D-4037-91E5-D9AC3FC54E1C}" type="presParOf" srcId="{E9AB4464-B853-4228-8CA2-02AB9AEC575F}" destId="{CE9337BA-C8AF-4814-BC8F-F69253C33A02}" srcOrd="7" destOrd="0" presId="urn:microsoft.com/office/officeart/2009/3/layout/StepUpProcess"/>
    <dgm:cxn modelId="{3120F8FB-2165-4493-AC75-5787DD6208D7}" type="presParOf" srcId="{CE9337BA-C8AF-4814-BC8F-F69253C33A02}" destId="{77002C99-10B8-489B-AEEF-6079E88346CB}" srcOrd="0" destOrd="0" presId="urn:microsoft.com/office/officeart/2009/3/layout/StepUpProcess"/>
    <dgm:cxn modelId="{C765067B-3AEA-408D-810F-BAC42E70DA32}" type="presParOf" srcId="{E9AB4464-B853-4228-8CA2-02AB9AEC575F}" destId="{BFCEFEC7-345B-4471-8760-23B3F8E96BC0}" srcOrd="8" destOrd="0" presId="urn:microsoft.com/office/officeart/2009/3/layout/StepUpProcess"/>
    <dgm:cxn modelId="{1F3D4E68-1D41-4CD4-B9E1-A6F76A1349D4}" type="presParOf" srcId="{BFCEFEC7-345B-4471-8760-23B3F8E96BC0}" destId="{DF4C3DEC-E16E-4685-A310-C394CC3DD94C}" srcOrd="0" destOrd="0" presId="urn:microsoft.com/office/officeart/2009/3/layout/StepUpProcess"/>
    <dgm:cxn modelId="{87C5C39F-AE42-4E0B-AAD8-F91D689923F9}" type="presParOf" srcId="{BFCEFEC7-345B-4471-8760-23B3F8E96BC0}" destId="{0F9F570F-352F-418C-A4D8-B04448F86B72}" srcOrd="1" destOrd="0" presId="urn:microsoft.com/office/officeart/2009/3/layout/StepUpProcess"/>
    <dgm:cxn modelId="{FDC47877-C289-4CDA-BBF6-BCF7072038AA}" type="presParOf" srcId="{BFCEFEC7-345B-4471-8760-23B3F8E96BC0}" destId="{19057FA2-A9D3-4BDC-9247-58F225C567D4}" srcOrd="2" destOrd="0" presId="urn:microsoft.com/office/officeart/2009/3/layout/StepUpProcess"/>
    <dgm:cxn modelId="{8B9C0AA6-3DB6-4F13-929D-51493DF67103}" type="presParOf" srcId="{E9AB4464-B853-4228-8CA2-02AB9AEC575F}" destId="{DABDD7C8-8D8C-4F68-8494-05748CD88DD9}" srcOrd="9" destOrd="0" presId="urn:microsoft.com/office/officeart/2009/3/layout/StepUpProcess"/>
    <dgm:cxn modelId="{94C443DE-96D8-4FF8-8377-2B03161FAE2C}" type="presParOf" srcId="{DABDD7C8-8D8C-4F68-8494-05748CD88DD9}" destId="{C0155750-DF03-460D-BF8B-E229121C1E4C}" srcOrd="0" destOrd="0" presId="urn:microsoft.com/office/officeart/2009/3/layout/StepUpProcess"/>
    <dgm:cxn modelId="{E2E2C5E5-4E61-4C90-97A0-AB3EDF38C87C}" type="presParOf" srcId="{E9AB4464-B853-4228-8CA2-02AB9AEC575F}" destId="{4D13170C-FDD9-4E39-9392-E567C286D815}" srcOrd="10" destOrd="0" presId="urn:microsoft.com/office/officeart/2009/3/layout/StepUpProcess"/>
    <dgm:cxn modelId="{78601213-212C-47D3-8C62-129C35EC4C00}" type="presParOf" srcId="{4D13170C-FDD9-4E39-9392-E567C286D815}" destId="{D0CC8082-20E3-4213-9A4B-3D96E48ED2EE}" srcOrd="0" destOrd="0" presId="urn:microsoft.com/office/officeart/2009/3/layout/StepUpProcess"/>
    <dgm:cxn modelId="{5C498CB9-3CF4-4576-BD29-78D5A399B97A}" type="presParOf" srcId="{4D13170C-FDD9-4E39-9392-E567C286D815}" destId="{E17392FA-AC94-4F7F-868C-6C511CAB06D2}" srcOrd="1" destOrd="0" presId="urn:microsoft.com/office/officeart/2009/3/layout/StepUpProcess"/>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51892B0-21CB-4B89-8808-55E63D951662}" type="doc">
      <dgm:prSet loTypeId="urn:microsoft.com/office/officeart/2005/8/layout/bProcess3" loCatId="process" qsTypeId="urn:microsoft.com/office/officeart/2005/8/quickstyle/simple1" qsCatId="simple" csTypeId="urn:microsoft.com/office/officeart/2005/8/colors/colorful5" csCatId="colorful" phldr="1"/>
      <dgm:spPr/>
      <dgm:t>
        <a:bodyPr/>
        <a:lstStyle/>
        <a:p>
          <a:endParaRPr lang="en-US"/>
        </a:p>
      </dgm:t>
    </dgm:pt>
    <dgm:pt modelId="{BEA5630A-DEAB-4F76-B5E5-CD03150EB1E6}">
      <dgm:prSet/>
      <dgm:spPr/>
      <dgm:t>
        <a:bodyPr/>
        <a:lstStyle/>
        <a:p>
          <a:pPr rtl="0"/>
          <a:r>
            <a:rPr lang="en-US" dirty="0" smtClean="0"/>
            <a:t>Summarize the assessment </a:t>
          </a:r>
          <a:endParaRPr lang="en-US" dirty="0"/>
        </a:p>
      </dgm:t>
    </dgm:pt>
    <dgm:pt modelId="{02E33AEC-9DBE-440B-B674-D576BEE460CC}" type="parTrans" cxnId="{FEEBAED9-7BB2-4C05-A329-AB385092AAA5}">
      <dgm:prSet/>
      <dgm:spPr/>
      <dgm:t>
        <a:bodyPr/>
        <a:lstStyle/>
        <a:p>
          <a:endParaRPr lang="en-US"/>
        </a:p>
      </dgm:t>
    </dgm:pt>
    <dgm:pt modelId="{90569FA8-6BAD-4913-AC8D-6EFB16EFB961}" type="sibTrans" cxnId="{FEEBAED9-7BB2-4C05-A329-AB385092AAA5}">
      <dgm:prSet/>
      <dgm:spPr/>
      <dgm:t>
        <a:bodyPr/>
        <a:lstStyle/>
        <a:p>
          <a:endParaRPr lang="en-US"/>
        </a:p>
      </dgm:t>
    </dgm:pt>
    <dgm:pt modelId="{E2B51AF8-CB15-4AE9-9C77-972E7773DF0B}">
      <dgm:prSet/>
      <dgm:spPr/>
      <dgm:t>
        <a:bodyPr/>
        <a:lstStyle/>
        <a:p>
          <a:pPr rtl="0"/>
          <a:r>
            <a:rPr lang="en-US" dirty="0" smtClean="0"/>
            <a:t>Check in with the survivor</a:t>
          </a:r>
          <a:endParaRPr lang="en-US" dirty="0"/>
        </a:p>
      </dgm:t>
    </dgm:pt>
    <dgm:pt modelId="{15B603A1-8001-4EBD-874A-1016E8F238C0}" type="parTrans" cxnId="{FC83DBC6-C142-4375-A365-4A5E82A29D01}">
      <dgm:prSet/>
      <dgm:spPr/>
      <dgm:t>
        <a:bodyPr/>
        <a:lstStyle/>
        <a:p>
          <a:endParaRPr lang="en-US"/>
        </a:p>
      </dgm:t>
    </dgm:pt>
    <dgm:pt modelId="{AC0B2A00-15E4-47F1-B636-4942E6892E0C}" type="sibTrans" cxnId="{FC83DBC6-C142-4375-A365-4A5E82A29D01}">
      <dgm:prSet/>
      <dgm:spPr/>
      <dgm:t>
        <a:bodyPr/>
        <a:lstStyle/>
        <a:p>
          <a:endParaRPr lang="en-US"/>
        </a:p>
      </dgm:t>
    </dgm:pt>
    <dgm:pt modelId="{C26FE8C5-6CBD-4824-8FB2-54840B0AB5A6}">
      <dgm:prSet/>
      <dgm:spPr/>
      <dgm:t>
        <a:bodyPr/>
        <a:lstStyle/>
        <a:p>
          <a:pPr rtl="0"/>
          <a:r>
            <a:rPr lang="en-US" smtClean="0"/>
            <a:t>Discuss each need with the survivor</a:t>
          </a:r>
          <a:endParaRPr lang="en-US"/>
        </a:p>
      </dgm:t>
    </dgm:pt>
    <dgm:pt modelId="{9BCDD803-2965-40EE-971C-F1E88323B2FF}" type="parTrans" cxnId="{50574B02-5B20-4C3B-A7AE-BA10A4C5C488}">
      <dgm:prSet/>
      <dgm:spPr/>
      <dgm:t>
        <a:bodyPr/>
        <a:lstStyle/>
        <a:p>
          <a:endParaRPr lang="en-US"/>
        </a:p>
      </dgm:t>
    </dgm:pt>
    <dgm:pt modelId="{4C47FCE6-0BAA-4AC2-A191-BEAE0D64B082}" type="sibTrans" cxnId="{50574B02-5B20-4C3B-A7AE-BA10A4C5C488}">
      <dgm:prSet/>
      <dgm:spPr/>
      <dgm:t>
        <a:bodyPr/>
        <a:lstStyle/>
        <a:p>
          <a:endParaRPr lang="en-US"/>
        </a:p>
      </dgm:t>
    </dgm:pt>
    <dgm:pt modelId="{F360AC5A-1AF0-4EBC-B820-971BCEDE3404}">
      <dgm:prSet/>
      <dgm:spPr/>
      <dgm:t>
        <a:bodyPr/>
        <a:lstStyle/>
        <a:p>
          <a:pPr rtl="0"/>
          <a:r>
            <a:rPr lang="en-US" smtClean="0"/>
            <a:t>Carry out safety planning</a:t>
          </a:r>
          <a:endParaRPr lang="en-US"/>
        </a:p>
      </dgm:t>
    </dgm:pt>
    <dgm:pt modelId="{7C0C129D-E20C-422A-974C-DC19EAAAC4C8}" type="parTrans" cxnId="{6FC1190F-21D5-44D1-A57F-304A0174F9E2}">
      <dgm:prSet/>
      <dgm:spPr/>
      <dgm:t>
        <a:bodyPr/>
        <a:lstStyle/>
        <a:p>
          <a:endParaRPr lang="en-US"/>
        </a:p>
      </dgm:t>
    </dgm:pt>
    <dgm:pt modelId="{B68BE639-3B1A-433B-A908-B85671D5D05A}" type="sibTrans" cxnId="{6FC1190F-21D5-44D1-A57F-304A0174F9E2}">
      <dgm:prSet/>
      <dgm:spPr/>
      <dgm:t>
        <a:bodyPr/>
        <a:lstStyle/>
        <a:p>
          <a:endParaRPr lang="en-US"/>
        </a:p>
      </dgm:t>
    </dgm:pt>
    <dgm:pt modelId="{63A0057E-3B9E-4C0D-9A7B-326D60A74E8A}">
      <dgm:prSet/>
      <dgm:spPr/>
      <dgm:t>
        <a:bodyPr/>
        <a:lstStyle/>
        <a:p>
          <a:pPr rtl="0"/>
          <a:r>
            <a:rPr lang="en-US" smtClean="0"/>
            <a:t>Get informed consent to provide referrals</a:t>
          </a:r>
          <a:endParaRPr lang="en-US"/>
        </a:p>
      </dgm:t>
    </dgm:pt>
    <dgm:pt modelId="{09A833FC-F64B-4D2E-9DB5-8CD15EEDEFB1}" type="parTrans" cxnId="{1E16925D-1A55-4E22-B6EA-3F4491DF007A}">
      <dgm:prSet/>
      <dgm:spPr/>
      <dgm:t>
        <a:bodyPr/>
        <a:lstStyle/>
        <a:p>
          <a:endParaRPr lang="en-US"/>
        </a:p>
      </dgm:t>
    </dgm:pt>
    <dgm:pt modelId="{89BD1752-298C-42A5-8786-12120CB83333}" type="sibTrans" cxnId="{1E16925D-1A55-4E22-B6EA-3F4491DF007A}">
      <dgm:prSet/>
      <dgm:spPr/>
      <dgm:t>
        <a:bodyPr/>
        <a:lstStyle/>
        <a:p>
          <a:endParaRPr lang="en-US"/>
        </a:p>
      </dgm:t>
    </dgm:pt>
    <dgm:pt modelId="{74E433BE-F094-4205-A9A9-7477754B85EA}">
      <dgm:prSet/>
      <dgm:spPr/>
      <dgm:t>
        <a:bodyPr/>
        <a:lstStyle/>
        <a:p>
          <a:pPr rtl="0"/>
          <a:r>
            <a:rPr lang="en-US" smtClean="0"/>
            <a:t>Identify who will be responsible for facilitating services</a:t>
          </a:r>
          <a:endParaRPr lang="en-US"/>
        </a:p>
      </dgm:t>
    </dgm:pt>
    <dgm:pt modelId="{F50DA73F-DCF8-4768-81B6-C7CAB557587F}" type="parTrans" cxnId="{E3C7FFC0-8C6A-49B9-AA47-654F5F8DF5D6}">
      <dgm:prSet/>
      <dgm:spPr/>
      <dgm:t>
        <a:bodyPr/>
        <a:lstStyle/>
        <a:p>
          <a:endParaRPr lang="en-US"/>
        </a:p>
      </dgm:t>
    </dgm:pt>
    <dgm:pt modelId="{1422F1AE-A8EA-4507-84A7-913CB3F50723}" type="sibTrans" cxnId="{E3C7FFC0-8C6A-49B9-AA47-654F5F8DF5D6}">
      <dgm:prSet/>
      <dgm:spPr/>
      <dgm:t>
        <a:bodyPr/>
        <a:lstStyle/>
        <a:p>
          <a:endParaRPr lang="en-US"/>
        </a:p>
      </dgm:t>
    </dgm:pt>
    <dgm:pt modelId="{233A54C3-D1DF-413B-B395-C77A7DCEDD1A}">
      <dgm:prSet/>
      <dgm:spPr/>
      <dgm:t>
        <a:bodyPr/>
        <a:lstStyle/>
        <a:p>
          <a:pPr rtl="0"/>
          <a:r>
            <a:rPr lang="en-US" smtClean="0"/>
            <a:t>Make accompaniment plans </a:t>
          </a:r>
          <a:endParaRPr lang="en-US"/>
        </a:p>
      </dgm:t>
    </dgm:pt>
    <dgm:pt modelId="{97129B8D-2297-4262-95D9-FC23BED4E5EE}" type="parTrans" cxnId="{B8F7CD09-E7EA-4315-9EB3-06620992D5BC}">
      <dgm:prSet/>
      <dgm:spPr/>
      <dgm:t>
        <a:bodyPr/>
        <a:lstStyle/>
        <a:p>
          <a:endParaRPr lang="en-US"/>
        </a:p>
      </dgm:t>
    </dgm:pt>
    <dgm:pt modelId="{79A64FD1-6F5A-455A-A197-F045B301E519}" type="sibTrans" cxnId="{B8F7CD09-E7EA-4315-9EB3-06620992D5BC}">
      <dgm:prSet/>
      <dgm:spPr/>
      <dgm:t>
        <a:bodyPr/>
        <a:lstStyle/>
        <a:p>
          <a:endParaRPr lang="en-US"/>
        </a:p>
      </dgm:t>
    </dgm:pt>
    <dgm:pt modelId="{6DC0502C-4F1F-41A2-AC4F-B9713EE9AD28}">
      <dgm:prSet/>
      <dgm:spPr/>
      <dgm:t>
        <a:bodyPr/>
        <a:lstStyle/>
        <a:p>
          <a:pPr rtl="0"/>
          <a:r>
            <a:rPr lang="en-US" smtClean="0"/>
            <a:t>Document these agreements on a case action plan form</a:t>
          </a:r>
          <a:endParaRPr lang="en-US"/>
        </a:p>
      </dgm:t>
    </dgm:pt>
    <dgm:pt modelId="{DCDB971A-B5F5-4C5E-9C71-EAF5506C24D3}" type="parTrans" cxnId="{C987EDCA-EAD2-462D-B4AD-49DA21139C8D}">
      <dgm:prSet/>
      <dgm:spPr/>
      <dgm:t>
        <a:bodyPr/>
        <a:lstStyle/>
        <a:p>
          <a:endParaRPr lang="en-US"/>
        </a:p>
      </dgm:t>
    </dgm:pt>
    <dgm:pt modelId="{F2BBC233-3444-465F-A38F-C72B5A065EC7}" type="sibTrans" cxnId="{C987EDCA-EAD2-462D-B4AD-49DA21139C8D}">
      <dgm:prSet/>
      <dgm:spPr/>
      <dgm:t>
        <a:bodyPr/>
        <a:lstStyle/>
        <a:p>
          <a:endParaRPr lang="en-US"/>
        </a:p>
      </dgm:t>
    </dgm:pt>
    <dgm:pt modelId="{F55F5FDD-9181-4D34-9200-5A058617887A}">
      <dgm:prSet/>
      <dgm:spPr/>
      <dgm:t>
        <a:bodyPr/>
        <a:lstStyle/>
        <a:p>
          <a:pPr rtl="0"/>
          <a:r>
            <a:rPr lang="en-US" smtClean="0"/>
            <a:t>Identify a time and place for a follow-up meeting</a:t>
          </a:r>
          <a:endParaRPr lang="en-US"/>
        </a:p>
      </dgm:t>
    </dgm:pt>
    <dgm:pt modelId="{87C36CB3-C725-4DA4-8914-A961F2F8FAF1}" type="parTrans" cxnId="{7A62A332-C64C-427C-9369-166E3EE4251C}">
      <dgm:prSet/>
      <dgm:spPr/>
      <dgm:t>
        <a:bodyPr/>
        <a:lstStyle/>
        <a:p>
          <a:endParaRPr lang="en-US"/>
        </a:p>
      </dgm:t>
    </dgm:pt>
    <dgm:pt modelId="{18246AFB-E9C0-4F87-8CA2-F54D3C510E1D}" type="sibTrans" cxnId="{7A62A332-C64C-427C-9369-166E3EE4251C}">
      <dgm:prSet/>
      <dgm:spPr/>
      <dgm:t>
        <a:bodyPr/>
        <a:lstStyle/>
        <a:p>
          <a:endParaRPr lang="en-US"/>
        </a:p>
      </dgm:t>
    </dgm:pt>
    <dgm:pt modelId="{7FC52A26-562D-45DA-9A64-982FEE44F573}">
      <dgm:prSet/>
      <dgm:spPr/>
      <dgm:t>
        <a:bodyPr/>
        <a:lstStyle/>
        <a:p>
          <a:pPr rtl="0"/>
          <a:r>
            <a:rPr lang="en-US" dirty="0" smtClean="0"/>
            <a:t>Discuss any issues or concerns with your supervisor</a:t>
          </a:r>
          <a:endParaRPr lang="en-US" dirty="0"/>
        </a:p>
      </dgm:t>
    </dgm:pt>
    <dgm:pt modelId="{3AE1BB70-F48B-48BA-80BE-72F4B173D35A}" type="parTrans" cxnId="{9E0EBBD7-F210-4230-8EFA-15AA07879AE4}">
      <dgm:prSet/>
      <dgm:spPr/>
      <dgm:t>
        <a:bodyPr/>
        <a:lstStyle/>
        <a:p>
          <a:endParaRPr lang="en-US"/>
        </a:p>
      </dgm:t>
    </dgm:pt>
    <dgm:pt modelId="{8010615F-A55B-4C4D-9036-35BAA511F4F1}" type="sibTrans" cxnId="{9E0EBBD7-F210-4230-8EFA-15AA07879AE4}">
      <dgm:prSet/>
      <dgm:spPr/>
      <dgm:t>
        <a:bodyPr/>
        <a:lstStyle/>
        <a:p>
          <a:endParaRPr lang="en-US"/>
        </a:p>
      </dgm:t>
    </dgm:pt>
    <dgm:pt modelId="{8148E0E6-093C-4B84-AE66-13D06E35EE43}" type="pres">
      <dgm:prSet presAssocID="{E51892B0-21CB-4B89-8808-55E63D951662}" presName="Name0" presStyleCnt="0">
        <dgm:presLayoutVars>
          <dgm:dir/>
          <dgm:resizeHandles val="exact"/>
        </dgm:presLayoutVars>
      </dgm:prSet>
      <dgm:spPr/>
      <dgm:t>
        <a:bodyPr/>
        <a:lstStyle/>
        <a:p>
          <a:endParaRPr lang="en-US"/>
        </a:p>
      </dgm:t>
    </dgm:pt>
    <dgm:pt modelId="{C5B7768C-E729-46F3-B138-DDCE55F686B9}" type="pres">
      <dgm:prSet presAssocID="{BEA5630A-DEAB-4F76-B5E5-CD03150EB1E6}" presName="node" presStyleLbl="node1" presStyleIdx="0" presStyleCnt="10">
        <dgm:presLayoutVars>
          <dgm:bulletEnabled val="1"/>
        </dgm:presLayoutVars>
      </dgm:prSet>
      <dgm:spPr/>
      <dgm:t>
        <a:bodyPr/>
        <a:lstStyle/>
        <a:p>
          <a:endParaRPr lang="en-US"/>
        </a:p>
      </dgm:t>
    </dgm:pt>
    <dgm:pt modelId="{CEF8A545-6302-42DF-B34D-E6B738398BCD}" type="pres">
      <dgm:prSet presAssocID="{90569FA8-6BAD-4913-AC8D-6EFB16EFB961}" presName="sibTrans" presStyleLbl="sibTrans1D1" presStyleIdx="0" presStyleCnt="9"/>
      <dgm:spPr/>
      <dgm:t>
        <a:bodyPr/>
        <a:lstStyle/>
        <a:p>
          <a:endParaRPr lang="en-US"/>
        </a:p>
      </dgm:t>
    </dgm:pt>
    <dgm:pt modelId="{F380503A-0371-445D-8B32-21695B7DE769}" type="pres">
      <dgm:prSet presAssocID="{90569FA8-6BAD-4913-AC8D-6EFB16EFB961}" presName="connectorText" presStyleLbl="sibTrans1D1" presStyleIdx="0" presStyleCnt="9"/>
      <dgm:spPr/>
      <dgm:t>
        <a:bodyPr/>
        <a:lstStyle/>
        <a:p>
          <a:endParaRPr lang="en-US"/>
        </a:p>
      </dgm:t>
    </dgm:pt>
    <dgm:pt modelId="{2728ABAD-3834-46CD-9330-F7498407C6E5}" type="pres">
      <dgm:prSet presAssocID="{E2B51AF8-CB15-4AE9-9C77-972E7773DF0B}" presName="node" presStyleLbl="node1" presStyleIdx="1" presStyleCnt="10">
        <dgm:presLayoutVars>
          <dgm:bulletEnabled val="1"/>
        </dgm:presLayoutVars>
      </dgm:prSet>
      <dgm:spPr/>
      <dgm:t>
        <a:bodyPr/>
        <a:lstStyle/>
        <a:p>
          <a:endParaRPr lang="en-US"/>
        </a:p>
      </dgm:t>
    </dgm:pt>
    <dgm:pt modelId="{D9774BF7-174A-4649-A2B3-4746D2BA8E5C}" type="pres">
      <dgm:prSet presAssocID="{AC0B2A00-15E4-47F1-B636-4942E6892E0C}" presName="sibTrans" presStyleLbl="sibTrans1D1" presStyleIdx="1" presStyleCnt="9"/>
      <dgm:spPr/>
      <dgm:t>
        <a:bodyPr/>
        <a:lstStyle/>
        <a:p>
          <a:endParaRPr lang="en-US"/>
        </a:p>
      </dgm:t>
    </dgm:pt>
    <dgm:pt modelId="{4D1DA9BF-E94C-4500-BF01-9D262AA72E86}" type="pres">
      <dgm:prSet presAssocID="{AC0B2A00-15E4-47F1-B636-4942E6892E0C}" presName="connectorText" presStyleLbl="sibTrans1D1" presStyleIdx="1" presStyleCnt="9"/>
      <dgm:spPr/>
      <dgm:t>
        <a:bodyPr/>
        <a:lstStyle/>
        <a:p>
          <a:endParaRPr lang="en-US"/>
        </a:p>
      </dgm:t>
    </dgm:pt>
    <dgm:pt modelId="{786E85F5-1BBC-44AB-A575-FB1CFF995579}" type="pres">
      <dgm:prSet presAssocID="{C26FE8C5-6CBD-4824-8FB2-54840B0AB5A6}" presName="node" presStyleLbl="node1" presStyleIdx="2" presStyleCnt="10">
        <dgm:presLayoutVars>
          <dgm:bulletEnabled val="1"/>
        </dgm:presLayoutVars>
      </dgm:prSet>
      <dgm:spPr/>
      <dgm:t>
        <a:bodyPr/>
        <a:lstStyle/>
        <a:p>
          <a:endParaRPr lang="en-US"/>
        </a:p>
      </dgm:t>
    </dgm:pt>
    <dgm:pt modelId="{4DD45DFB-DB91-4DEB-B4EF-3A4CE1384132}" type="pres">
      <dgm:prSet presAssocID="{4C47FCE6-0BAA-4AC2-A191-BEAE0D64B082}" presName="sibTrans" presStyleLbl="sibTrans1D1" presStyleIdx="2" presStyleCnt="9"/>
      <dgm:spPr/>
      <dgm:t>
        <a:bodyPr/>
        <a:lstStyle/>
        <a:p>
          <a:endParaRPr lang="en-US"/>
        </a:p>
      </dgm:t>
    </dgm:pt>
    <dgm:pt modelId="{D4402267-7B75-4D56-B224-20DCFA9A08D0}" type="pres">
      <dgm:prSet presAssocID="{4C47FCE6-0BAA-4AC2-A191-BEAE0D64B082}" presName="connectorText" presStyleLbl="sibTrans1D1" presStyleIdx="2" presStyleCnt="9"/>
      <dgm:spPr/>
      <dgm:t>
        <a:bodyPr/>
        <a:lstStyle/>
        <a:p>
          <a:endParaRPr lang="en-US"/>
        </a:p>
      </dgm:t>
    </dgm:pt>
    <dgm:pt modelId="{78067167-828F-44D1-AC33-752D6870E846}" type="pres">
      <dgm:prSet presAssocID="{F360AC5A-1AF0-4EBC-B820-971BCEDE3404}" presName="node" presStyleLbl="node1" presStyleIdx="3" presStyleCnt="10">
        <dgm:presLayoutVars>
          <dgm:bulletEnabled val="1"/>
        </dgm:presLayoutVars>
      </dgm:prSet>
      <dgm:spPr/>
      <dgm:t>
        <a:bodyPr/>
        <a:lstStyle/>
        <a:p>
          <a:endParaRPr lang="en-US"/>
        </a:p>
      </dgm:t>
    </dgm:pt>
    <dgm:pt modelId="{B0CFC612-204F-4C0E-9F3C-79800BF5A6CB}" type="pres">
      <dgm:prSet presAssocID="{B68BE639-3B1A-433B-A908-B85671D5D05A}" presName="sibTrans" presStyleLbl="sibTrans1D1" presStyleIdx="3" presStyleCnt="9"/>
      <dgm:spPr/>
      <dgm:t>
        <a:bodyPr/>
        <a:lstStyle/>
        <a:p>
          <a:endParaRPr lang="en-US"/>
        </a:p>
      </dgm:t>
    </dgm:pt>
    <dgm:pt modelId="{EDD0ED70-2B8B-43FF-9304-6A02BAA15DC8}" type="pres">
      <dgm:prSet presAssocID="{B68BE639-3B1A-433B-A908-B85671D5D05A}" presName="connectorText" presStyleLbl="sibTrans1D1" presStyleIdx="3" presStyleCnt="9"/>
      <dgm:spPr/>
      <dgm:t>
        <a:bodyPr/>
        <a:lstStyle/>
        <a:p>
          <a:endParaRPr lang="en-US"/>
        </a:p>
      </dgm:t>
    </dgm:pt>
    <dgm:pt modelId="{8580813E-3E30-4BF2-A61C-363D723BD6CD}" type="pres">
      <dgm:prSet presAssocID="{63A0057E-3B9E-4C0D-9A7B-326D60A74E8A}" presName="node" presStyleLbl="node1" presStyleIdx="4" presStyleCnt="10">
        <dgm:presLayoutVars>
          <dgm:bulletEnabled val="1"/>
        </dgm:presLayoutVars>
      </dgm:prSet>
      <dgm:spPr/>
      <dgm:t>
        <a:bodyPr/>
        <a:lstStyle/>
        <a:p>
          <a:endParaRPr lang="en-US"/>
        </a:p>
      </dgm:t>
    </dgm:pt>
    <dgm:pt modelId="{297994A4-CCCD-4A93-AC6D-34A366E23869}" type="pres">
      <dgm:prSet presAssocID="{89BD1752-298C-42A5-8786-12120CB83333}" presName="sibTrans" presStyleLbl="sibTrans1D1" presStyleIdx="4" presStyleCnt="9"/>
      <dgm:spPr/>
      <dgm:t>
        <a:bodyPr/>
        <a:lstStyle/>
        <a:p>
          <a:endParaRPr lang="en-US"/>
        </a:p>
      </dgm:t>
    </dgm:pt>
    <dgm:pt modelId="{1DD992B0-C816-493F-A113-F3B933C5A9CB}" type="pres">
      <dgm:prSet presAssocID="{89BD1752-298C-42A5-8786-12120CB83333}" presName="connectorText" presStyleLbl="sibTrans1D1" presStyleIdx="4" presStyleCnt="9"/>
      <dgm:spPr/>
      <dgm:t>
        <a:bodyPr/>
        <a:lstStyle/>
        <a:p>
          <a:endParaRPr lang="en-US"/>
        </a:p>
      </dgm:t>
    </dgm:pt>
    <dgm:pt modelId="{96014021-12A5-4C4E-A5DA-3E88F601E0AC}" type="pres">
      <dgm:prSet presAssocID="{74E433BE-F094-4205-A9A9-7477754B85EA}" presName="node" presStyleLbl="node1" presStyleIdx="5" presStyleCnt="10">
        <dgm:presLayoutVars>
          <dgm:bulletEnabled val="1"/>
        </dgm:presLayoutVars>
      </dgm:prSet>
      <dgm:spPr/>
      <dgm:t>
        <a:bodyPr/>
        <a:lstStyle/>
        <a:p>
          <a:endParaRPr lang="en-US"/>
        </a:p>
      </dgm:t>
    </dgm:pt>
    <dgm:pt modelId="{DBF84AE0-BEB4-4F8A-BC55-7255F62DFB67}" type="pres">
      <dgm:prSet presAssocID="{1422F1AE-A8EA-4507-84A7-913CB3F50723}" presName="sibTrans" presStyleLbl="sibTrans1D1" presStyleIdx="5" presStyleCnt="9"/>
      <dgm:spPr/>
      <dgm:t>
        <a:bodyPr/>
        <a:lstStyle/>
        <a:p>
          <a:endParaRPr lang="en-US"/>
        </a:p>
      </dgm:t>
    </dgm:pt>
    <dgm:pt modelId="{01EFD32E-CF96-4E0F-B002-A176DD7582A1}" type="pres">
      <dgm:prSet presAssocID="{1422F1AE-A8EA-4507-84A7-913CB3F50723}" presName="connectorText" presStyleLbl="sibTrans1D1" presStyleIdx="5" presStyleCnt="9"/>
      <dgm:spPr/>
      <dgm:t>
        <a:bodyPr/>
        <a:lstStyle/>
        <a:p>
          <a:endParaRPr lang="en-US"/>
        </a:p>
      </dgm:t>
    </dgm:pt>
    <dgm:pt modelId="{4B82168F-B144-4A75-A357-24BD4A31D345}" type="pres">
      <dgm:prSet presAssocID="{233A54C3-D1DF-413B-B395-C77A7DCEDD1A}" presName="node" presStyleLbl="node1" presStyleIdx="6" presStyleCnt="10">
        <dgm:presLayoutVars>
          <dgm:bulletEnabled val="1"/>
        </dgm:presLayoutVars>
      </dgm:prSet>
      <dgm:spPr/>
      <dgm:t>
        <a:bodyPr/>
        <a:lstStyle/>
        <a:p>
          <a:endParaRPr lang="en-US"/>
        </a:p>
      </dgm:t>
    </dgm:pt>
    <dgm:pt modelId="{2C339226-6275-49B9-9209-D45978A0BBC7}" type="pres">
      <dgm:prSet presAssocID="{79A64FD1-6F5A-455A-A197-F045B301E519}" presName="sibTrans" presStyleLbl="sibTrans1D1" presStyleIdx="6" presStyleCnt="9"/>
      <dgm:spPr/>
      <dgm:t>
        <a:bodyPr/>
        <a:lstStyle/>
        <a:p>
          <a:endParaRPr lang="en-US"/>
        </a:p>
      </dgm:t>
    </dgm:pt>
    <dgm:pt modelId="{5BBF4850-14A4-4A18-8C40-144945E6FD30}" type="pres">
      <dgm:prSet presAssocID="{79A64FD1-6F5A-455A-A197-F045B301E519}" presName="connectorText" presStyleLbl="sibTrans1D1" presStyleIdx="6" presStyleCnt="9"/>
      <dgm:spPr/>
      <dgm:t>
        <a:bodyPr/>
        <a:lstStyle/>
        <a:p>
          <a:endParaRPr lang="en-US"/>
        </a:p>
      </dgm:t>
    </dgm:pt>
    <dgm:pt modelId="{3E0D8F2D-1ED2-4F2C-9BA6-0FCE2F5996E6}" type="pres">
      <dgm:prSet presAssocID="{6DC0502C-4F1F-41A2-AC4F-B9713EE9AD28}" presName="node" presStyleLbl="node1" presStyleIdx="7" presStyleCnt="10">
        <dgm:presLayoutVars>
          <dgm:bulletEnabled val="1"/>
        </dgm:presLayoutVars>
      </dgm:prSet>
      <dgm:spPr/>
      <dgm:t>
        <a:bodyPr/>
        <a:lstStyle/>
        <a:p>
          <a:endParaRPr lang="en-US"/>
        </a:p>
      </dgm:t>
    </dgm:pt>
    <dgm:pt modelId="{90127500-3142-4B35-8A78-D4B719FF9CD8}" type="pres">
      <dgm:prSet presAssocID="{F2BBC233-3444-465F-A38F-C72B5A065EC7}" presName="sibTrans" presStyleLbl="sibTrans1D1" presStyleIdx="7" presStyleCnt="9"/>
      <dgm:spPr/>
      <dgm:t>
        <a:bodyPr/>
        <a:lstStyle/>
        <a:p>
          <a:endParaRPr lang="en-US"/>
        </a:p>
      </dgm:t>
    </dgm:pt>
    <dgm:pt modelId="{A647700B-42B1-4847-8A4B-D52896480FB4}" type="pres">
      <dgm:prSet presAssocID="{F2BBC233-3444-465F-A38F-C72B5A065EC7}" presName="connectorText" presStyleLbl="sibTrans1D1" presStyleIdx="7" presStyleCnt="9"/>
      <dgm:spPr/>
      <dgm:t>
        <a:bodyPr/>
        <a:lstStyle/>
        <a:p>
          <a:endParaRPr lang="en-US"/>
        </a:p>
      </dgm:t>
    </dgm:pt>
    <dgm:pt modelId="{6BD02277-E709-4FC6-99B5-6AE04BA5B534}" type="pres">
      <dgm:prSet presAssocID="{F55F5FDD-9181-4D34-9200-5A058617887A}" presName="node" presStyleLbl="node1" presStyleIdx="8" presStyleCnt="10">
        <dgm:presLayoutVars>
          <dgm:bulletEnabled val="1"/>
        </dgm:presLayoutVars>
      </dgm:prSet>
      <dgm:spPr/>
      <dgm:t>
        <a:bodyPr/>
        <a:lstStyle/>
        <a:p>
          <a:endParaRPr lang="en-US"/>
        </a:p>
      </dgm:t>
    </dgm:pt>
    <dgm:pt modelId="{EF4D02F6-7DFD-469A-9593-79B2F4E3E4DF}" type="pres">
      <dgm:prSet presAssocID="{18246AFB-E9C0-4F87-8CA2-F54D3C510E1D}" presName="sibTrans" presStyleLbl="sibTrans1D1" presStyleIdx="8" presStyleCnt="9"/>
      <dgm:spPr/>
      <dgm:t>
        <a:bodyPr/>
        <a:lstStyle/>
        <a:p>
          <a:endParaRPr lang="en-US"/>
        </a:p>
      </dgm:t>
    </dgm:pt>
    <dgm:pt modelId="{9122E75B-FD8B-4F5D-842F-190BC1DDFD73}" type="pres">
      <dgm:prSet presAssocID="{18246AFB-E9C0-4F87-8CA2-F54D3C510E1D}" presName="connectorText" presStyleLbl="sibTrans1D1" presStyleIdx="8" presStyleCnt="9"/>
      <dgm:spPr/>
      <dgm:t>
        <a:bodyPr/>
        <a:lstStyle/>
        <a:p>
          <a:endParaRPr lang="en-US"/>
        </a:p>
      </dgm:t>
    </dgm:pt>
    <dgm:pt modelId="{BF799BFD-7E2E-4ED4-8F3B-8B671BAF50BE}" type="pres">
      <dgm:prSet presAssocID="{7FC52A26-562D-45DA-9A64-982FEE44F573}" presName="node" presStyleLbl="node1" presStyleIdx="9" presStyleCnt="10">
        <dgm:presLayoutVars>
          <dgm:bulletEnabled val="1"/>
        </dgm:presLayoutVars>
      </dgm:prSet>
      <dgm:spPr/>
      <dgm:t>
        <a:bodyPr/>
        <a:lstStyle/>
        <a:p>
          <a:endParaRPr lang="en-US"/>
        </a:p>
      </dgm:t>
    </dgm:pt>
  </dgm:ptLst>
  <dgm:cxnLst>
    <dgm:cxn modelId="{CF6677ED-5AF9-47CC-8444-34EC27BD6502}" type="presOf" srcId="{89BD1752-298C-42A5-8786-12120CB83333}" destId="{1DD992B0-C816-493F-A113-F3B933C5A9CB}" srcOrd="1" destOrd="0" presId="urn:microsoft.com/office/officeart/2005/8/layout/bProcess3"/>
    <dgm:cxn modelId="{7A62A332-C64C-427C-9369-166E3EE4251C}" srcId="{E51892B0-21CB-4B89-8808-55E63D951662}" destId="{F55F5FDD-9181-4D34-9200-5A058617887A}" srcOrd="8" destOrd="0" parTransId="{87C36CB3-C725-4DA4-8914-A961F2F8FAF1}" sibTransId="{18246AFB-E9C0-4F87-8CA2-F54D3C510E1D}"/>
    <dgm:cxn modelId="{B35AFF12-DE94-4A1E-83B7-E502511874DD}" type="presOf" srcId="{1422F1AE-A8EA-4507-84A7-913CB3F50723}" destId="{DBF84AE0-BEB4-4F8A-BC55-7255F62DFB67}" srcOrd="0" destOrd="0" presId="urn:microsoft.com/office/officeart/2005/8/layout/bProcess3"/>
    <dgm:cxn modelId="{F62131F7-360C-4142-80FE-E2A3173D86B6}" type="presOf" srcId="{79A64FD1-6F5A-455A-A197-F045B301E519}" destId="{2C339226-6275-49B9-9209-D45978A0BBC7}" srcOrd="0" destOrd="0" presId="urn:microsoft.com/office/officeart/2005/8/layout/bProcess3"/>
    <dgm:cxn modelId="{FC83DBC6-C142-4375-A365-4A5E82A29D01}" srcId="{E51892B0-21CB-4B89-8808-55E63D951662}" destId="{E2B51AF8-CB15-4AE9-9C77-972E7773DF0B}" srcOrd="1" destOrd="0" parTransId="{15B603A1-8001-4EBD-874A-1016E8F238C0}" sibTransId="{AC0B2A00-15E4-47F1-B636-4942E6892E0C}"/>
    <dgm:cxn modelId="{F71410D4-E035-4A74-B7DA-21279FF997C3}" type="presOf" srcId="{90569FA8-6BAD-4913-AC8D-6EFB16EFB961}" destId="{CEF8A545-6302-42DF-B34D-E6B738398BCD}" srcOrd="0" destOrd="0" presId="urn:microsoft.com/office/officeart/2005/8/layout/bProcess3"/>
    <dgm:cxn modelId="{3343832A-4919-42E6-9E04-41D79EF497C8}" type="presOf" srcId="{4C47FCE6-0BAA-4AC2-A191-BEAE0D64B082}" destId="{4DD45DFB-DB91-4DEB-B4EF-3A4CE1384132}" srcOrd="0" destOrd="0" presId="urn:microsoft.com/office/officeart/2005/8/layout/bProcess3"/>
    <dgm:cxn modelId="{6321CC93-DC03-498C-9FC3-4422F835DBAD}" type="presOf" srcId="{6DC0502C-4F1F-41A2-AC4F-B9713EE9AD28}" destId="{3E0D8F2D-1ED2-4F2C-9BA6-0FCE2F5996E6}" srcOrd="0" destOrd="0" presId="urn:microsoft.com/office/officeart/2005/8/layout/bProcess3"/>
    <dgm:cxn modelId="{CFA4C06A-4229-4CFA-8C92-82E257FB0786}" type="presOf" srcId="{AC0B2A00-15E4-47F1-B636-4942E6892E0C}" destId="{D9774BF7-174A-4649-A2B3-4746D2BA8E5C}" srcOrd="0" destOrd="0" presId="urn:microsoft.com/office/officeart/2005/8/layout/bProcess3"/>
    <dgm:cxn modelId="{2F09C86F-00BD-4F76-B4EA-7223F7CF3AD0}" type="presOf" srcId="{F2BBC233-3444-465F-A38F-C72B5A065EC7}" destId="{A647700B-42B1-4847-8A4B-D52896480FB4}" srcOrd="1" destOrd="0" presId="urn:microsoft.com/office/officeart/2005/8/layout/bProcess3"/>
    <dgm:cxn modelId="{B4C85AD3-F480-4472-87D8-965B0DE48ED6}" type="presOf" srcId="{E2B51AF8-CB15-4AE9-9C77-972E7773DF0B}" destId="{2728ABAD-3834-46CD-9330-F7498407C6E5}" srcOrd="0" destOrd="0" presId="urn:microsoft.com/office/officeart/2005/8/layout/bProcess3"/>
    <dgm:cxn modelId="{10E5DC41-6321-4BD4-B4B6-0F353005EE6C}" type="presOf" srcId="{74E433BE-F094-4205-A9A9-7477754B85EA}" destId="{96014021-12A5-4C4E-A5DA-3E88F601E0AC}" srcOrd="0" destOrd="0" presId="urn:microsoft.com/office/officeart/2005/8/layout/bProcess3"/>
    <dgm:cxn modelId="{0BEE1D90-5DC0-49FD-A026-36F11B0F0F64}" type="presOf" srcId="{B68BE639-3B1A-433B-A908-B85671D5D05A}" destId="{EDD0ED70-2B8B-43FF-9304-6A02BAA15DC8}" srcOrd="1" destOrd="0" presId="urn:microsoft.com/office/officeart/2005/8/layout/bProcess3"/>
    <dgm:cxn modelId="{499C0BE2-0BFD-46D8-94AE-B26AD4B76DB1}" type="presOf" srcId="{79A64FD1-6F5A-455A-A197-F045B301E519}" destId="{5BBF4850-14A4-4A18-8C40-144945E6FD30}" srcOrd="1" destOrd="0" presId="urn:microsoft.com/office/officeart/2005/8/layout/bProcess3"/>
    <dgm:cxn modelId="{8D78A56D-F580-4CA9-AA0D-A7875BB2408E}" type="presOf" srcId="{F55F5FDD-9181-4D34-9200-5A058617887A}" destId="{6BD02277-E709-4FC6-99B5-6AE04BA5B534}" srcOrd="0" destOrd="0" presId="urn:microsoft.com/office/officeart/2005/8/layout/bProcess3"/>
    <dgm:cxn modelId="{FEEBAED9-7BB2-4C05-A329-AB385092AAA5}" srcId="{E51892B0-21CB-4B89-8808-55E63D951662}" destId="{BEA5630A-DEAB-4F76-B5E5-CD03150EB1E6}" srcOrd="0" destOrd="0" parTransId="{02E33AEC-9DBE-440B-B674-D576BEE460CC}" sibTransId="{90569FA8-6BAD-4913-AC8D-6EFB16EFB961}"/>
    <dgm:cxn modelId="{50574B02-5B20-4C3B-A7AE-BA10A4C5C488}" srcId="{E51892B0-21CB-4B89-8808-55E63D951662}" destId="{C26FE8C5-6CBD-4824-8FB2-54840B0AB5A6}" srcOrd="2" destOrd="0" parTransId="{9BCDD803-2965-40EE-971C-F1E88323B2FF}" sibTransId="{4C47FCE6-0BAA-4AC2-A191-BEAE0D64B082}"/>
    <dgm:cxn modelId="{2F655769-8836-46AC-B5B8-D1F5D389993E}" type="presOf" srcId="{4C47FCE6-0BAA-4AC2-A191-BEAE0D64B082}" destId="{D4402267-7B75-4D56-B224-20DCFA9A08D0}" srcOrd="1" destOrd="0" presId="urn:microsoft.com/office/officeart/2005/8/layout/bProcess3"/>
    <dgm:cxn modelId="{6FC1190F-21D5-44D1-A57F-304A0174F9E2}" srcId="{E51892B0-21CB-4B89-8808-55E63D951662}" destId="{F360AC5A-1AF0-4EBC-B820-971BCEDE3404}" srcOrd="3" destOrd="0" parTransId="{7C0C129D-E20C-422A-974C-DC19EAAAC4C8}" sibTransId="{B68BE639-3B1A-433B-A908-B85671D5D05A}"/>
    <dgm:cxn modelId="{986CC7A0-4DBB-43BA-BBB4-512FF12FC8DF}" type="presOf" srcId="{233A54C3-D1DF-413B-B395-C77A7DCEDD1A}" destId="{4B82168F-B144-4A75-A357-24BD4A31D345}" srcOrd="0" destOrd="0" presId="urn:microsoft.com/office/officeart/2005/8/layout/bProcess3"/>
    <dgm:cxn modelId="{1482B437-10FE-4B34-8286-F83642C9F590}" type="presOf" srcId="{1422F1AE-A8EA-4507-84A7-913CB3F50723}" destId="{01EFD32E-CF96-4E0F-B002-A176DD7582A1}" srcOrd="1" destOrd="0" presId="urn:microsoft.com/office/officeart/2005/8/layout/bProcess3"/>
    <dgm:cxn modelId="{F6ED1EE3-08FB-4136-839D-DBBD6AD67C35}" type="presOf" srcId="{18246AFB-E9C0-4F87-8CA2-F54D3C510E1D}" destId="{9122E75B-FD8B-4F5D-842F-190BC1DDFD73}" srcOrd="1" destOrd="0" presId="urn:microsoft.com/office/officeart/2005/8/layout/bProcess3"/>
    <dgm:cxn modelId="{1E16925D-1A55-4E22-B6EA-3F4491DF007A}" srcId="{E51892B0-21CB-4B89-8808-55E63D951662}" destId="{63A0057E-3B9E-4C0D-9A7B-326D60A74E8A}" srcOrd="4" destOrd="0" parTransId="{09A833FC-F64B-4D2E-9DB5-8CD15EEDEFB1}" sibTransId="{89BD1752-298C-42A5-8786-12120CB83333}"/>
    <dgm:cxn modelId="{B8F7CD09-E7EA-4315-9EB3-06620992D5BC}" srcId="{E51892B0-21CB-4B89-8808-55E63D951662}" destId="{233A54C3-D1DF-413B-B395-C77A7DCEDD1A}" srcOrd="6" destOrd="0" parTransId="{97129B8D-2297-4262-95D9-FC23BED4E5EE}" sibTransId="{79A64FD1-6F5A-455A-A197-F045B301E519}"/>
    <dgm:cxn modelId="{09C46CCB-F4C3-4F2B-A381-61D6ED5B4428}" type="presOf" srcId="{F360AC5A-1AF0-4EBC-B820-971BCEDE3404}" destId="{78067167-828F-44D1-AC33-752D6870E846}" srcOrd="0" destOrd="0" presId="urn:microsoft.com/office/officeart/2005/8/layout/bProcess3"/>
    <dgm:cxn modelId="{3C1DDD2C-AF29-41EE-8253-F848A03349AA}" type="presOf" srcId="{E51892B0-21CB-4B89-8808-55E63D951662}" destId="{8148E0E6-093C-4B84-AE66-13D06E35EE43}" srcOrd="0" destOrd="0" presId="urn:microsoft.com/office/officeart/2005/8/layout/bProcess3"/>
    <dgm:cxn modelId="{9E0EBBD7-F210-4230-8EFA-15AA07879AE4}" srcId="{E51892B0-21CB-4B89-8808-55E63D951662}" destId="{7FC52A26-562D-45DA-9A64-982FEE44F573}" srcOrd="9" destOrd="0" parTransId="{3AE1BB70-F48B-48BA-80BE-72F4B173D35A}" sibTransId="{8010615F-A55B-4C4D-9036-35BAA511F4F1}"/>
    <dgm:cxn modelId="{DBEC48D9-4602-4896-B33E-FC5B8A7B5110}" type="presOf" srcId="{C26FE8C5-6CBD-4824-8FB2-54840B0AB5A6}" destId="{786E85F5-1BBC-44AB-A575-FB1CFF995579}" srcOrd="0" destOrd="0" presId="urn:microsoft.com/office/officeart/2005/8/layout/bProcess3"/>
    <dgm:cxn modelId="{C6264C93-313E-410E-B218-BE21AA822C43}" type="presOf" srcId="{89BD1752-298C-42A5-8786-12120CB83333}" destId="{297994A4-CCCD-4A93-AC6D-34A366E23869}" srcOrd="0" destOrd="0" presId="urn:microsoft.com/office/officeart/2005/8/layout/bProcess3"/>
    <dgm:cxn modelId="{C31350FE-D467-4A76-AF03-6552F7F442FB}" type="presOf" srcId="{B68BE639-3B1A-433B-A908-B85671D5D05A}" destId="{B0CFC612-204F-4C0E-9F3C-79800BF5A6CB}" srcOrd="0" destOrd="0" presId="urn:microsoft.com/office/officeart/2005/8/layout/bProcess3"/>
    <dgm:cxn modelId="{8E203DF5-ABA9-4AE5-9721-12A027B03513}" type="presOf" srcId="{BEA5630A-DEAB-4F76-B5E5-CD03150EB1E6}" destId="{C5B7768C-E729-46F3-B138-DDCE55F686B9}" srcOrd="0" destOrd="0" presId="urn:microsoft.com/office/officeart/2005/8/layout/bProcess3"/>
    <dgm:cxn modelId="{C987EDCA-EAD2-462D-B4AD-49DA21139C8D}" srcId="{E51892B0-21CB-4B89-8808-55E63D951662}" destId="{6DC0502C-4F1F-41A2-AC4F-B9713EE9AD28}" srcOrd="7" destOrd="0" parTransId="{DCDB971A-B5F5-4C5E-9C71-EAF5506C24D3}" sibTransId="{F2BBC233-3444-465F-A38F-C72B5A065EC7}"/>
    <dgm:cxn modelId="{44E1E5D3-0EF0-41E9-990C-F67DC6BA7270}" type="presOf" srcId="{18246AFB-E9C0-4F87-8CA2-F54D3C510E1D}" destId="{EF4D02F6-7DFD-469A-9593-79B2F4E3E4DF}" srcOrd="0" destOrd="0" presId="urn:microsoft.com/office/officeart/2005/8/layout/bProcess3"/>
    <dgm:cxn modelId="{E3C7FFC0-8C6A-49B9-AA47-654F5F8DF5D6}" srcId="{E51892B0-21CB-4B89-8808-55E63D951662}" destId="{74E433BE-F094-4205-A9A9-7477754B85EA}" srcOrd="5" destOrd="0" parTransId="{F50DA73F-DCF8-4768-81B6-C7CAB557587F}" sibTransId="{1422F1AE-A8EA-4507-84A7-913CB3F50723}"/>
    <dgm:cxn modelId="{2ED9DA4F-E325-41EC-A387-51D95EE2C328}" type="presOf" srcId="{F2BBC233-3444-465F-A38F-C72B5A065EC7}" destId="{90127500-3142-4B35-8A78-D4B719FF9CD8}" srcOrd="0" destOrd="0" presId="urn:microsoft.com/office/officeart/2005/8/layout/bProcess3"/>
    <dgm:cxn modelId="{548AA665-E998-4105-9056-83AA8E8B1E27}" type="presOf" srcId="{AC0B2A00-15E4-47F1-B636-4942E6892E0C}" destId="{4D1DA9BF-E94C-4500-BF01-9D262AA72E86}" srcOrd="1" destOrd="0" presId="urn:microsoft.com/office/officeart/2005/8/layout/bProcess3"/>
    <dgm:cxn modelId="{2C57D686-BC3A-4F87-82B2-ED30D1A06DCC}" type="presOf" srcId="{63A0057E-3B9E-4C0D-9A7B-326D60A74E8A}" destId="{8580813E-3E30-4BF2-A61C-363D723BD6CD}" srcOrd="0" destOrd="0" presId="urn:microsoft.com/office/officeart/2005/8/layout/bProcess3"/>
    <dgm:cxn modelId="{A9E01A52-8EB8-4E78-A30B-2704B2E39CE6}" type="presOf" srcId="{90569FA8-6BAD-4913-AC8D-6EFB16EFB961}" destId="{F380503A-0371-445D-8B32-21695B7DE769}" srcOrd="1" destOrd="0" presId="urn:microsoft.com/office/officeart/2005/8/layout/bProcess3"/>
    <dgm:cxn modelId="{344FDF7A-805E-487A-ADDD-0887EABB654B}" type="presOf" srcId="{7FC52A26-562D-45DA-9A64-982FEE44F573}" destId="{BF799BFD-7E2E-4ED4-8F3B-8B671BAF50BE}" srcOrd="0" destOrd="0" presId="urn:microsoft.com/office/officeart/2005/8/layout/bProcess3"/>
    <dgm:cxn modelId="{0E1A836C-F045-4509-B5D1-825AB850CD97}" type="presParOf" srcId="{8148E0E6-093C-4B84-AE66-13D06E35EE43}" destId="{C5B7768C-E729-46F3-B138-DDCE55F686B9}" srcOrd="0" destOrd="0" presId="urn:microsoft.com/office/officeart/2005/8/layout/bProcess3"/>
    <dgm:cxn modelId="{12B1B57B-1594-4A6B-8E21-0CFE39E38C64}" type="presParOf" srcId="{8148E0E6-093C-4B84-AE66-13D06E35EE43}" destId="{CEF8A545-6302-42DF-B34D-E6B738398BCD}" srcOrd="1" destOrd="0" presId="urn:microsoft.com/office/officeart/2005/8/layout/bProcess3"/>
    <dgm:cxn modelId="{A7FB4A47-0BE6-4EBB-8A69-DE3939F9F2EB}" type="presParOf" srcId="{CEF8A545-6302-42DF-B34D-E6B738398BCD}" destId="{F380503A-0371-445D-8B32-21695B7DE769}" srcOrd="0" destOrd="0" presId="urn:microsoft.com/office/officeart/2005/8/layout/bProcess3"/>
    <dgm:cxn modelId="{D7ED050A-D6D2-454E-85E6-7D267E2BFB50}" type="presParOf" srcId="{8148E0E6-093C-4B84-AE66-13D06E35EE43}" destId="{2728ABAD-3834-46CD-9330-F7498407C6E5}" srcOrd="2" destOrd="0" presId="urn:microsoft.com/office/officeart/2005/8/layout/bProcess3"/>
    <dgm:cxn modelId="{C1E97DDA-F52E-4294-8385-AB887E935E39}" type="presParOf" srcId="{8148E0E6-093C-4B84-AE66-13D06E35EE43}" destId="{D9774BF7-174A-4649-A2B3-4746D2BA8E5C}" srcOrd="3" destOrd="0" presId="urn:microsoft.com/office/officeart/2005/8/layout/bProcess3"/>
    <dgm:cxn modelId="{A49DD794-1CD1-4EF6-833C-75C4AE7FA33A}" type="presParOf" srcId="{D9774BF7-174A-4649-A2B3-4746D2BA8E5C}" destId="{4D1DA9BF-E94C-4500-BF01-9D262AA72E86}" srcOrd="0" destOrd="0" presId="urn:microsoft.com/office/officeart/2005/8/layout/bProcess3"/>
    <dgm:cxn modelId="{3FE4FFB1-9FC0-40AC-BCA7-434A2CA1DC6C}" type="presParOf" srcId="{8148E0E6-093C-4B84-AE66-13D06E35EE43}" destId="{786E85F5-1BBC-44AB-A575-FB1CFF995579}" srcOrd="4" destOrd="0" presId="urn:microsoft.com/office/officeart/2005/8/layout/bProcess3"/>
    <dgm:cxn modelId="{8150C70F-9742-45E1-BFDB-995D142B2E62}" type="presParOf" srcId="{8148E0E6-093C-4B84-AE66-13D06E35EE43}" destId="{4DD45DFB-DB91-4DEB-B4EF-3A4CE1384132}" srcOrd="5" destOrd="0" presId="urn:microsoft.com/office/officeart/2005/8/layout/bProcess3"/>
    <dgm:cxn modelId="{8CB5B3E8-7732-4551-B5AE-AB03747FA009}" type="presParOf" srcId="{4DD45DFB-DB91-4DEB-B4EF-3A4CE1384132}" destId="{D4402267-7B75-4D56-B224-20DCFA9A08D0}" srcOrd="0" destOrd="0" presId="urn:microsoft.com/office/officeart/2005/8/layout/bProcess3"/>
    <dgm:cxn modelId="{9DF06C43-C394-425E-A217-E94E977F677E}" type="presParOf" srcId="{8148E0E6-093C-4B84-AE66-13D06E35EE43}" destId="{78067167-828F-44D1-AC33-752D6870E846}" srcOrd="6" destOrd="0" presId="urn:microsoft.com/office/officeart/2005/8/layout/bProcess3"/>
    <dgm:cxn modelId="{E7E976BB-C711-4B9A-BEEB-7227A00DF51E}" type="presParOf" srcId="{8148E0E6-093C-4B84-AE66-13D06E35EE43}" destId="{B0CFC612-204F-4C0E-9F3C-79800BF5A6CB}" srcOrd="7" destOrd="0" presId="urn:microsoft.com/office/officeart/2005/8/layout/bProcess3"/>
    <dgm:cxn modelId="{AB7A3544-CFD5-4B73-A10C-4C76006B274E}" type="presParOf" srcId="{B0CFC612-204F-4C0E-9F3C-79800BF5A6CB}" destId="{EDD0ED70-2B8B-43FF-9304-6A02BAA15DC8}" srcOrd="0" destOrd="0" presId="urn:microsoft.com/office/officeart/2005/8/layout/bProcess3"/>
    <dgm:cxn modelId="{485F03F8-6827-4738-841C-1FD568FA1474}" type="presParOf" srcId="{8148E0E6-093C-4B84-AE66-13D06E35EE43}" destId="{8580813E-3E30-4BF2-A61C-363D723BD6CD}" srcOrd="8" destOrd="0" presId="urn:microsoft.com/office/officeart/2005/8/layout/bProcess3"/>
    <dgm:cxn modelId="{2D1996A8-2C75-4F4B-BC11-9995D849B8D1}" type="presParOf" srcId="{8148E0E6-093C-4B84-AE66-13D06E35EE43}" destId="{297994A4-CCCD-4A93-AC6D-34A366E23869}" srcOrd="9" destOrd="0" presId="urn:microsoft.com/office/officeart/2005/8/layout/bProcess3"/>
    <dgm:cxn modelId="{530D2DDD-9CFC-4A50-9490-B260CA1C3526}" type="presParOf" srcId="{297994A4-CCCD-4A93-AC6D-34A366E23869}" destId="{1DD992B0-C816-493F-A113-F3B933C5A9CB}" srcOrd="0" destOrd="0" presId="urn:microsoft.com/office/officeart/2005/8/layout/bProcess3"/>
    <dgm:cxn modelId="{3DAE3A5F-AC95-447A-BBD6-9FF704AEDA1E}" type="presParOf" srcId="{8148E0E6-093C-4B84-AE66-13D06E35EE43}" destId="{96014021-12A5-4C4E-A5DA-3E88F601E0AC}" srcOrd="10" destOrd="0" presId="urn:microsoft.com/office/officeart/2005/8/layout/bProcess3"/>
    <dgm:cxn modelId="{F4271EDA-4F84-45BE-9258-76B48D79E51B}" type="presParOf" srcId="{8148E0E6-093C-4B84-AE66-13D06E35EE43}" destId="{DBF84AE0-BEB4-4F8A-BC55-7255F62DFB67}" srcOrd="11" destOrd="0" presId="urn:microsoft.com/office/officeart/2005/8/layout/bProcess3"/>
    <dgm:cxn modelId="{F3DD7E0B-23CF-42AF-A3D2-FA5FD8C2DD98}" type="presParOf" srcId="{DBF84AE0-BEB4-4F8A-BC55-7255F62DFB67}" destId="{01EFD32E-CF96-4E0F-B002-A176DD7582A1}" srcOrd="0" destOrd="0" presId="urn:microsoft.com/office/officeart/2005/8/layout/bProcess3"/>
    <dgm:cxn modelId="{47BA31D9-1A54-42AE-83BD-9BF4E2494F0F}" type="presParOf" srcId="{8148E0E6-093C-4B84-AE66-13D06E35EE43}" destId="{4B82168F-B144-4A75-A357-24BD4A31D345}" srcOrd="12" destOrd="0" presId="urn:microsoft.com/office/officeart/2005/8/layout/bProcess3"/>
    <dgm:cxn modelId="{9CCA118E-615B-48A9-A2B4-EFAE6D5E39D6}" type="presParOf" srcId="{8148E0E6-093C-4B84-AE66-13D06E35EE43}" destId="{2C339226-6275-49B9-9209-D45978A0BBC7}" srcOrd="13" destOrd="0" presId="urn:microsoft.com/office/officeart/2005/8/layout/bProcess3"/>
    <dgm:cxn modelId="{B4624D13-F485-4293-B76E-48CCA6ECFAC7}" type="presParOf" srcId="{2C339226-6275-49B9-9209-D45978A0BBC7}" destId="{5BBF4850-14A4-4A18-8C40-144945E6FD30}" srcOrd="0" destOrd="0" presId="urn:microsoft.com/office/officeart/2005/8/layout/bProcess3"/>
    <dgm:cxn modelId="{C4FF2585-35DB-4100-B9CD-BD8A41CA1451}" type="presParOf" srcId="{8148E0E6-093C-4B84-AE66-13D06E35EE43}" destId="{3E0D8F2D-1ED2-4F2C-9BA6-0FCE2F5996E6}" srcOrd="14" destOrd="0" presId="urn:microsoft.com/office/officeart/2005/8/layout/bProcess3"/>
    <dgm:cxn modelId="{81D1EFAE-2593-4A29-9029-376E4E2D63B3}" type="presParOf" srcId="{8148E0E6-093C-4B84-AE66-13D06E35EE43}" destId="{90127500-3142-4B35-8A78-D4B719FF9CD8}" srcOrd="15" destOrd="0" presId="urn:microsoft.com/office/officeart/2005/8/layout/bProcess3"/>
    <dgm:cxn modelId="{4020136A-9FA0-48A0-99A7-17E82941E011}" type="presParOf" srcId="{90127500-3142-4B35-8A78-D4B719FF9CD8}" destId="{A647700B-42B1-4847-8A4B-D52896480FB4}" srcOrd="0" destOrd="0" presId="urn:microsoft.com/office/officeart/2005/8/layout/bProcess3"/>
    <dgm:cxn modelId="{16BB4E18-34BA-4B05-80F9-CD0556EF57F0}" type="presParOf" srcId="{8148E0E6-093C-4B84-AE66-13D06E35EE43}" destId="{6BD02277-E709-4FC6-99B5-6AE04BA5B534}" srcOrd="16" destOrd="0" presId="urn:microsoft.com/office/officeart/2005/8/layout/bProcess3"/>
    <dgm:cxn modelId="{71CFE375-FF7A-4D86-B8A3-05B2A8FD01BE}" type="presParOf" srcId="{8148E0E6-093C-4B84-AE66-13D06E35EE43}" destId="{EF4D02F6-7DFD-469A-9593-79B2F4E3E4DF}" srcOrd="17" destOrd="0" presId="urn:microsoft.com/office/officeart/2005/8/layout/bProcess3"/>
    <dgm:cxn modelId="{8CAC4BCF-2978-47BC-9EF1-7D2C4827294D}" type="presParOf" srcId="{EF4D02F6-7DFD-469A-9593-79B2F4E3E4DF}" destId="{9122E75B-FD8B-4F5D-842F-190BC1DDFD73}" srcOrd="0" destOrd="0" presId="urn:microsoft.com/office/officeart/2005/8/layout/bProcess3"/>
    <dgm:cxn modelId="{283AF11D-D09D-4D38-A182-2F1DAAB3390A}" type="presParOf" srcId="{8148E0E6-093C-4B84-AE66-13D06E35EE43}" destId="{BF799BFD-7E2E-4ED4-8F3B-8B671BAF50BE}" srcOrd="18" destOrd="0" presId="urn:microsoft.com/office/officeart/2005/8/layout/b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527C0C3-39E3-4C66-92FC-54D57F2363B2}">
      <dsp:nvSpPr>
        <dsp:cNvPr id="0" name=""/>
        <dsp:cNvSpPr/>
      </dsp:nvSpPr>
      <dsp:spPr>
        <a:xfrm rot="5400000">
          <a:off x="298143" y="2069245"/>
          <a:ext cx="894633" cy="1488650"/>
        </a:xfrm>
        <a:prstGeom prst="corner">
          <a:avLst>
            <a:gd name="adj1" fmla="val 16120"/>
            <a:gd name="adj2" fmla="val 16110"/>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4538EA-6461-44A9-951F-C36F0057DFE4}">
      <dsp:nvSpPr>
        <dsp:cNvPr id="0" name=""/>
        <dsp:cNvSpPr/>
      </dsp:nvSpPr>
      <dsp:spPr>
        <a:xfrm>
          <a:off x="148806" y="251403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Introduction and Engagement </a:t>
          </a:r>
          <a:endParaRPr lang="en-US" sz="1400" kern="1200" dirty="0"/>
        </a:p>
      </dsp:txBody>
      <dsp:txXfrm>
        <a:off x="148806" y="2514030"/>
        <a:ext cx="1343961" cy="1178061"/>
      </dsp:txXfrm>
    </dsp:sp>
    <dsp:sp modelId="{58F406AF-12EF-4660-B081-41C2D2659039}">
      <dsp:nvSpPr>
        <dsp:cNvPr id="0" name=""/>
        <dsp:cNvSpPr/>
      </dsp:nvSpPr>
      <dsp:spPr>
        <a:xfrm>
          <a:off x="1239190" y="1959649"/>
          <a:ext cx="253577" cy="253577"/>
        </a:xfrm>
        <a:prstGeom prst="triangle">
          <a:avLst>
            <a:gd name="adj" fmla="val 100000"/>
          </a:avLst>
        </a:prstGeom>
        <a:solidFill>
          <a:schemeClr val="accent5">
            <a:hueOff val="-309652"/>
            <a:satOff val="3104"/>
            <a:lumOff val="-2157"/>
            <a:alphaOff val="0"/>
          </a:schemeClr>
        </a:solidFill>
        <a:ln w="15875" cap="flat" cmpd="sng" algn="ctr">
          <a:solidFill>
            <a:schemeClr val="accent5">
              <a:hueOff val="-309652"/>
              <a:satOff val="3104"/>
              <a:lumOff val="-215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B79CED-B26C-4B26-B699-0BB086FD2EF9}">
      <dsp:nvSpPr>
        <dsp:cNvPr id="0" name=""/>
        <dsp:cNvSpPr/>
      </dsp:nvSpPr>
      <dsp:spPr>
        <a:xfrm rot="5400000">
          <a:off x="1943414" y="1662121"/>
          <a:ext cx="894633" cy="1488650"/>
        </a:xfrm>
        <a:prstGeom prst="corner">
          <a:avLst>
            <a:gd name="adj1" fmla="val 16120"/>
            <a:gd name="adj2" fmla="val 16110"/>
          </a:avLst>
        </a:prstGeom>
        <a:solidFill>
          <a:schemeClr val="accent5">
            <a:hueOff val="-619303"/>
            <a:satOff val="6209"/>
            <a:lumOff val="-4314"/>
            <a:alphaOff val="0"/>
          </a:schemeClr>
        </a:solidFill>
        <a:ln w="15875" cap="flat" cmpd="sng" algn="ctr">
          <a:solidFill>
            <a:schemeClr val="accent5">
              <a:hueOff val="-619303"/>
              <a:satOff val="6209"/>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4B9C42-21F4-4984-A09E-4634E1473075}">
      <dsp:nvSpPr>
        <dsp:cNvPr id="0" name=""/>
        <dsp:cNvSpPr/>
      </dsp:nvSpPr>
      <dsp:spPr>
        <a:xfrm>
          <a:off x="1794078" y="2106906"/>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Assessment</a:t>
          </a:r>
          <a:endParaRPr lang="en-US" sz="1400" kern="1200" dirty="0"/>
        </a:p>
      </dsp:txBody>
      <dsp:txXfrm>
        <a:off x="1794078" y="2106906"/>
        <a:ext cx="1343961" cy="1178061"/>
      </dsp:txXfrm>
    </dsp:sp>
    <dsp:sp modelId="{1838C6DE-4D06-4CC4-B02A-DE5C9395FEAB}">
      <dsp:nvSpPr>
        <dsp:cNvPr id="0" name=""/>
        <dsp:cNvSpPr/>
      </dsp:nvSpPr>
      <dsp:spPr>
        <a:xfrm>
          <a:off x="2884462" y="1552524"/>
          <a:ext cx="253577" cy="253577"/>
        </a:xfrm>
        <a:prstGeom prst="triangle">
          <a:avLst>
            <a:gd name="adj" fmla="val 100000"/>
          </a:avLst>
        </a:prstGeom>
        <a:solidFill>
          <a:schemeClr val="accent5">
            <a:hueOff val="-928955"/>
            <a:satOff val="9313"/>
            <a:lumOff val="-6471"/>
            <a:alphaOff val="0"/>
          </a:schemeClr>
        </a:solidFill>
        <a:ln w="15875" cap="flat" cmpd="sng" algn="ctr">
          <a:solidFill>
            <a:schemeClr val="accent5">
              <a:hueOff val="-928955"/>
              <a:satOff val="9313"/>
              <a:lumOff val="-647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70368F-9A6B-477B-A9A9-256605503F81}">
      <dsp:nvSpPr>
        <dsp:cNvPr id="0" name=""/>
        <dsp:cNvSpPr/>
      </dsp:nvSpPr>
      <dsp:spPr>
        <a:xfrm rot="5400000">
          <a:off x="3588686" y="1254996"/>
          <a:ext cx="894633" cy="1488650"/>
        </a:xfrm>
        <a:prstGeom prst="corner">
          <a:avLst>
            <a:gd name="adj1" fmla="val 16120"/>
            <a:gd name="adj2" fmla="val 16110"/>
          </a:avLst>
        </a:prstGeom>
        <a:solidFill>
          <a:schemeClr val="accent5">
            <a:hueOff val="-1238607"/>
            <a:satOff val="12418"/>
            <a:lumOff val="-8628"/>
            <a:alphaOff val="0"/>
          </a:schemeClr>
        </a:solidFill>
        <a:ln w="15875" cap="flat" cmpd="sng" algn="ctr">
          <a:solidFill>
            <a:schemeClr val="accent5">
              <a:hueOff val="-1238607"/>
              <a:satOff val="12418"/>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A0CFE3-26B5-4DF0-8E31-94941B4C83F8}">
      <dsp:nvSpPr>
        <dsp:cNvPr id="0" name=""/>
        <dsp:cNvSpPr/>
      </dsp:nvSpPr>
      <dsp:spPr>
        <a:xfrm>
          <a:off x="3439350" y="1699782"/>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Case Action Planning</a:t>
          </a:r>
          <a:endParaRPr lang="en-US" sz="1400" kern="1200" dirty="0"/>
        </a:p>
      </dsp:txBody>
      <dsp:txXfrm>
        <a:off x="3439350" y="1699782"/>
        <a:ext cx="1343961" cy="1178061"/>
      </dsp:txXfrm>
    </dsp:sp>
    <dsp:sp modelId="{66F222C1-8977-474A-BDA3-36077D9D7421}">
      <dsp:nvSpPr>
        <dsp:cNvPr id="0" name=""/>
        <dsp:cNvSpPr/>
      </dsp:nvSpPr>
      <dsp:spPr>
        <a:xfrm>
          <a:off x="4529734" y="1145400"/>
          <a:ext cx="253577" cy="253577"/>
        </a:xfrm>
        <a:prstGeom prst="triangle">
          <a:avLst>
            <a:gd name="adj" fmla="val 100000"/>
          </a:avLst>
        </a:prstGeom>
        <a:solidFill>
          <a:schemeClr val="accent5">
            <a:hueOff val="-1548258"/>
            <a:satOff val="15522"/>
            <a:lumOff val="-10784"/>
            <a:alphaOff val="0"/>
          </a:schemeClr>
        </a:solidFill>
        <a:ln w="15875" cap="flat" cmpd="sng" algn="ctr">
          <a:solidFill>
            <a:schemeClr val="accent5">
              <a:hueOff val="-1548258"/>
              <a:satOff val="15522"/>
              <a:lumOff val="-1078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C6F46F-D283-4BC6-A0C4-D0D84C819B00}">
      <dsp:nvSpPr>
        <dsp:cNvPr id="0" name=""/>
        <dsp:cNvSpPr/>
      </dsp:nvSpPr>
      <dsp:spPr>
        <a:xfrm rot="5400000">
          <a:off x="5233958" y="847872"/>
          <a:ext cx="894633" cy="1488650"/>
        </a:xfrm>
        <a:prstGeom prst="corner">
          <a:avLst>
            <a:gd name="adj1" fmla="val 16120"/>
            <a:gd name="adj2" fmla="val 16110"/>
          </a:avLst>
        </a:prstGeom>
        <a:solidFill>
          <a:schemeClr val="accent5">
            <a:hueOff val="-1857910"/>
            <a:satOff val="18626"/>
            <a:lumOff val="-12941"/>
            <a:alphaOff val="0"/>
          </a:schemeClr>
        </a:solidFill>
        <a:ln w="15875" cap="flat" cmpd="sng" algn="ctr">
          <a:solidFill>
            <a:schemeClr val="accent5">
              <a:hueOff val="-1857910"/>
              <a:satOff val="18626"/>
              <a:lumOff val="-1294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EC0BE3-7250-4F39-8E55-24C6217C5B02}">
      <dsp:nvSpPr>
        <dsp:cNvPr id="0" name=""/>
        <dsp:cNvSpPr/>
      </dsp:nvSpPr>
      <dsp:spPr>
        <a:xfrm>
          <a:off x="5084621" y="1292658"/>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Action Plan Implementation </a:t>
          </a:r>
          <a:endParaRPr lang="en-US" sz="1400" kern="1200" dirty="0"/>
        </a:p>
      </dsp:txBody>
      <dsp:txXfrm>
        <a:off x="5084621" y="1292658"/>
        <a:ext cx="1343961" cy="1178061"/>
      </dsp:txXfrm>
    </dsp:sp>
    <dsp:sp modelId="{F23E8A7F-EFB8-4539-8A4F-8380B9736C07}">
      <dsp:nvSpPr>
        <dsp:cNvPr id="0" name=""/>
        <dsp:cNvSpPr/>
      </dsp:nvSpPr>
      <dsp:spPr>
        <a:xfrm>
          <a:off x="6175005" y="738276"/>
          <a:ext cx="253577" cy="253577"/>
        </a:xfrm>
        <a:prstGeom prst="triangle">
          <a:avLst>
            <a:gd name="adj" fmla="val 100000"/>
          </a:avLst>
        </a:prstGeom>
        <a:solidFill>
          <a:schemeClr val="accent5">
            <a:hueOff val="-2167562"/>
            <a:satOff val="21731"/>
            <a:lumOff val="-15098"/>
            <a:alphaOff val="0"/>
          </a:schemeClr>
        </a:solidFill>
        <a:ln w="15875" cap="flat" cmpd="sng" algn="ctr">
          <a:solidFill>
            <a:schemeClr val="accent5">
              <a:hueOff val="-2167562"/>
              <a:satOff val="21731"/>
              <a:lumOff val="-150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4C3DEC-E16E-4685-A310-C394CC3DD94C}">
      <dsp:nvSpPr>
        <dsp:cNvPr id="0" name=""/>
        <dsp:cNvSpPr/>
      </dsp:nvSpPr>
      <dsp:spPr>
        <a:xfrm rot="5400000">
          <a:off x="6879230" y="440748"/>
          <a:ext cx="894633" cy="1488650"/>
        </a:xfrm>
        <a:prstGeom prst="corner">
          <a:avLst>
            <a:gd name="adj1" fmla="val 16120"/>
            <a:gd name="adj2" fmla="val 16110"/>
          </a:avLst>
        </a:prstGeom>
        <a:solidFill>
          <a:schemeClr val="accent5">
            <a:hueOff val="-2477214"/>
            <a:satOff val="24835"/>
            <a:lumOff val="-17255"/>
            <a:alphaOff val="0"/>
          </a:schemeClr>
        </a:solidFill>
        <a:ln w="15875" cap="flat" cmpd="sng" algn="ctr">
          <a:solidFill>
            <a:schemeClr val="accent5">
              <a:hueOff val="-2477214"/>
              <a:satOff val="24835"/>
              <a:lumOff val="-1725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9F570F-352F-418C-A4D8-B04448F86B72}">
      <dsp:nvSpPr>
        <dsp:cNvPr id="0" name=""/>
        <dsp:cNvSpPr/>
      </dsp:nvSpPr>
      <dsp:spPr>
        <a:xfrm>
          <a:off x="6729893" y="885534"/>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Case Follow-up</a:t>
          </a:r>
          <a:endParaRPr lang="en-US" sz="1400" kern="1200" dirty="0"/>
        </a:p>
      </dsp:txBody>
      <dsp:txXfrm>
        <a:off x="6729893" y="885534"/>
        <a:ext cx="1343961" cy="1178061"/>
      </dsp:txXfrm>
    </dsp:sp>
    <dsp:sp modelId="{19057FA2-A9D3-4BDC-9247-58F225C567D4}">
      <dsp:nvSpPr>
        <dsp:cNvPr id="0" name=""/>
        <dsp:cNvSpPr/>
      </dsp:nvSpPr>
      <dsp:spPr>
        <a:xfrm>
          <a:off x="7820277" y="331152"/>
          <a:ext cx="253577" cy="253577"/>
        </a:xfrm>
        <a:prstGeom prst="triangle">
          <a:avLst>
            <a:gd name="adj" fmla="val 100000"/>
          </a:avLst>
        </a:prstGeom>
        <a:solidFill>
          <a:schemeClr val="accent5">
            <a:hueOff val="-2786865"/>
            <a:satOff val="27940"/>
            <a:lumOff val="-19412"/>
            <a:alphaOff val="0"/>
          </a:schemeClr>
        </a:solidFill>
        <a:ln w="15875" cap="flat" cmpd="sng" algn="ctr">
          <a:solidFill>
            <a:schemeClr val="accent5">
              <a:hueOff val="-2786865"/>
              <a:satOff val="27940"/>
              <a:lumOff val="-1941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CC8082-20E3-4213-9A4B-3D96E48ED2EE}">
      <dsp:nvSpPr>
        <dsp:cNvPr id="0" name=""/>
        <dsp:cNvSpPr/>
      </dsp:nvSpPr>
      <dsp:spPr>
        <a:xfrm rot="5400000">
          <a:off x="8524501" y="33624"/>
          <a:ext cx="894633" cy="1488650"/>
        </a:xfrm>
        <a:prstGeom prst="corner">
          <a:avLst>
            <a:gd name="adj1" fmla="val 16120"/>
            <a:gd name="adj2" fmla="val 16110"/>
          </a:avLst>
        </a:prstGeom>
        <a:solidFill>
          <a:schemeClr val="accent5">
            <a:hueOff val="-3096517"/>
            <a:satOff val="31044"/>
            <a:lumOff val="-21569"/>
            <a:alphaOff val="0"/>
          </a:schemeClr>
        </a:solidFill>
        <a:ln w="15875" cap="flat" cmpd="sng" algn="ctr">
          <a:solidFill>
            <a:schemeClr val="accent5">
              <a:hueOff val="-3096517"/>
              <a:satOff val="31044"/>
              <a:lumOff val="-215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7392FA-AC94-4F7F-868C-6C511CAB06D2}">
      <dsp:nvSpPr>
        <dsp:cNvPr id="0" name=""/>
        <dsp:cNvSpPr/>
      </dsp:nvSpPr>
      <dsp:spPr>
        <a:xfrm>
          <a:off x="8375165" y="47841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n-US" sz="1400" kern="1200" dirty="0" smtClean="0"/>
            <a:t>Case Closure</a:t>
          </a:r>
          <a:endParaRPr lang="en-US" sz="1400" kern="1200" dirty="0"/>
        </a:p>
      </dsp:txBody>
      <dsp:txXfrm>
        <a:off x="8375165" y="478410"/>
        <a:ext cx="1343961" cy="117806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EF8A545-6302-42DF-B34D-E6B738398BCD}">
      <dsp:nvSpPr>
        <dsp:cNvPr id="0" name=""/>
        <dsp:cNvSpPr/>
      </dsp:nvSpPr>
      <dsp:spPr>
        <a:xfrm>
          <a:off x="2930811" y="547418"/>
          <a:ext cx="422802" cy="91440"/>
        </a:xfrm>
        <a:custGeom>
          <a:avLst/>
          <a:gdLst/>
          <a:ahLst/>
          <a:cxnLst/>
          <a:rect l="0" t="0" r="0" b="0"/>
          <a:pathLst>
            <a:path>
              <a:moveTo>
                <a:pt x="0" y="45720"/>
              </a:moveTo>
              <a:lnTo>
                <a:pt x="422802" y="45720"/>
              </a:lnTo>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30877" y="590871"/>
        <a:ext cx="22670" cy="4534"/>
      </dsp:txXfrm>
    </dsp:sp>
    <dsp:sp modelId="{C5B7768C-E729-46F3-B138-DDCE55F686B9}">
      <dsp:nvSpPr>
        <dsp:cNvPr id="0" name=""/>
        <dsp:cNvSpPr/>
      </dsp:nvSpPr>
      <dsp:spPr>
        <a:xfrm>
          <a:off x="961295" y="1743"/>
          <a:ext cx="1971315" cy="1182789"/>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n-US" sz="1700" kern="1200" dirty="0" smtClean="0"/>
            <a:t>Summarize the assessment </a:t>
          </a:r>
          <a:endParaRPr lang="en-US" sz="1700" kern="1200" dirty="0"/>
        </a:p>
      </dsp:txBody>
      <dsp:txXfrm>
        <a:off x="961295" y="1743"/>
        <a:ext cx="1971315" cy="1182789"/>
      </dsp:txXfrm>
    </dsp:sp>
    <dsp:sp modelId="{D9774BF7-174A-4649-A2B3-4746D2BA8E5C}">
      <dsp:nvSpPr>
        <dsp:cNvPr id="0" name=""/>
        <dsp:cNvSpPr/>
      </dsp:nvSpPr>
      <dsp:spPr>
        <a:xfrm>
          <a:off x="5355529" y="547418"/>
          <a:ext cx="422802" cy="91440"/>
        </a:xfrm>
        <a:custGeom>
          <a:avLst/>
          <a:gdLst/>
          <a:ahLst/>
          <a:cxnLst/>
          <a:rect l="0" t="0" r="0" b="0"/>
          <a:pathLst>
            <a:path>
              <a:moveTo>
                <a:pt x="0" y="45720"/>
              </a:moveTo>
              <a:lnTo>
                <a:pt x="422802" y="45720"/>
              </a:lnTo>
            </a:path>
          </a:pathLst>
        </a:custGeom>
        <a:noFill/>
        <a:ln w="9525" cap="flat" cmpd="sng" algn="ctr">
          <a:solidFill>
            <a:schemeClr val="accent5">
              <a:hueOff val="-1247718"/>
              <a:satOff val="-1932"/>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55595" y="590871"/>
        <a:ext cx="22670" cy="4534"/>
      </dsp:txXfrm>
    </dsp:sp>
    <dsp:sp modelId="{2728ABAD-3834-46CD-9330-F7498407C6E5}">
      <dsp:nvSpPr>
        <dsp:cNvPr id="0" name=""/>
        <dsp:cNvSpPr/>
      </dsp:nvSpPr>
      <dsp:spPr>
        <a:xfrm>
          <a:off x="3386014" y="1743"/>
          <a:ext cx="1971315" cy="1182789"/>
        </a:xfrm>
        <a:prstGeom prst="rect">
          <a:avLst/>
        </a:prstGeom>
        <a:solidFill>
          <a:schemeClr val="accent5">
            <a:hueOff val="-1109083"/>
            <a:satOff val="-1717"/>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n-US" sz="1700" kern="1200" dirty="0" smtClean="0"/>
            <a:t>Check in with the survivor</a:t>
          </a:r>
          <a:endParaRPr lang="en-US" sz="1700" kern="1200" dirty="0"/>
        </a:p>
      </dsp:txBody>
      <dsp:txXfrm>
        <a:off x="3386014" y="1743"/>
        <a:ext cx="1971315" cy="1182789"/>
      </dsp:txXfrm>
    </dsp:sp>
    <dsp:sp modelId="{4DD45DFB-DB91-4DEB-B4EF-3A4CE1384132}">
      <dsp:nvSpPr>
        <dsp:cNvPr id="0" name=""/>
        <dsp:cNvSpPr/>
      </dsp:nvSpPr>
      <dsp:spPr>
        <a:xfrm>
          <a:off x="7780247" y="547418"/>
          <a:ext cx="422802" cy="91440"/>
        </a:xfrm>
        <a:custGeom>
          <a:avLst/>
          <a:gdLst/>
          <a:ahLst/>
          <a:cxnLst/>
          <a:rect l="0" t="0" r="0" b="0"/>
          <a:pathLst>
            <a:path>
              <a:moveTo>
                <a:pt x="0" y="45720"/>
              </a:moveTo>
              <a:lnTo>
                <a:pt x="422802" y="45720"/>
              </a:lnTo>
            </a:path>
          </a:pathLst>
        </a:custGeom>
        <a:noFill/>
        <a:ln w="9525" cap="flat" cmpd="sng" algn="ctr">
          <a:solidFill>
            <a:schemeClr val="accent5">
              <a:hueOff val="-2495436"/>
              <a:satOff val="-3864"/>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980314" y="590871"/>
        <a:ext cx="22670" cy="4534"/>
      </dsp:txXfrm>
    </dsp:sp>
    <dsp:sp modelId="{786E85F5-1BBC-44AB-A575-FB1CFF995579}">
      <dsp:nvSpPr>
        <dsp:cNvPr id="0" name=""/>
        <dsp:cNvSpPr/>
      </dsp:nvSpPr>
      <dsp:spPr>
        <a:xfrm>
          <a:off x="5810732" y="1743"/>
          <a:ext cx="1971315" cy="1182789"/>
        </a:xfrm>
        <a:prstGeom prst="rect">
          <a:avLst/>
        </a:prstGeom>
        <a:solidFill>
          <a:schemeClr val="accent5">
            <a:hueOff val="-2218166"/>
            <a:satOff val="-3434"/>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n-US" sz="1700" kern="1200" smtClean="0"/>
            <a:t>Discuss each need with the survivor</a:t>
          </a:r>
          <a:endParaRPr lang="en-US" sz="1700" kern="1200"/>
        </a:p>
      </dsp:txBody>
      <dsp:txXfrm>
        <a:off x="5810732" y="1743"/>
        <a:ext cx="1971315" cy="1182789"/>
      </dsp:txXfrm>
    </dsp:sp>
    <dsp:sp modelId="{B0CFC612-204F-4C0E-9F3C-79800BF5A6CB}">
      <dsp:nvSpPr>
        <dsp:cNvPr id="0" name=""/>
        <dsp:cNvSpPr/>
      </dsp:nvSpPr>
      <dsp:spPr>
        <a:xfrm>
          <a:off x="1946953" y="1182732"/>
          <a:ext cx="7274154" cy="422802"/>
        </a:xfrm>
        <a:custGeom>
          <a:avLst/>
          <a:gdLst/>
          <a:ahLst/>
          <a:cxnLst/>
          <a:rect l="0" t="0" r="0" b="0"/>
          <a:pathLst>
            <a:path>
              <a:moveTo>
                <a:pt x="7274154" y="0"/>
              </a:moveTo>
              <a:lnTo>
                <a:pt x="7274154" y="228501"/>
              </a:lnTo>
              <a:lnTo>
                <a:pt x="0" y="228501"/>
              </a:lnTo>
              <a:lnTo>
                <a:pt x="0" y="422802"/>
              </a:lnTo>
            </a:path>
          </a:pathLst>
        </a:custGeom>
        <a:noFill/>
        <a:ln w="9525" cap="flat" cmpd="sng" algn="ctr">
          <a:solidFill>
            <a:schemeClr val="accent5">
              <a:hueOff val="-3743154"/>
              <a:satOff val="-5795"/>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401824" y="1391867"/>
        <a:ext cx="364413" cy="4534"/>
      </dsp:txXfrm>
    </dsp:sp>
    <dsp:sp modelId="{78067167-828F-44D1-AC33-752D6870E846}">
      <dsp:nvSpPr>
        <dsp:cNvPr id="0" name=""/>
        <dsp:cNvSpPr/>
      </dsp:nvSpPr>
      <dsp:spPr>
        <a:xfrm>
          <a:off x="8235450" y="1743"/>
          <a:ext cx="1971315" cy="1182789"/>
        </a:xfrm>
        <a:prstGeom prst="rect">
          <a:avLst/>
        </a:prstGeom>
        <a:solidFill>
          <a:schemeClr val="accent5">
            <a:hueOff val="-3327248"/>
            <a:satOff val="-5151"/>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n-US" sz="1700" kern="1200" smtClean="0"/>
            <a:t>Carry out safety planning</a:t>
          </a:r>
          <a:endParaRPr lang="en-US" sz="1700" kern="1200"/>
        </a:p>
      </dsp:txBody>
      <dsp:txXfrm>
        <a:off x="8235450" y="1743"/>
        <a:ext cx="1971315" cy="1182789"/>
      </dsp:txXfrm>
    </dsp:sp>
    <dsp:sp modelId="{297994A4-CCCD-4A93-AC6D-34A366E23869}">
      <dsp:nvSpPr>
        <dsp:cNvPr id="0" name=""/>
        <dsp:cNvSpPr/>
      </dsp:nvSpPr>
      <dsp:spPr>
        <a:xfrm>
          <a:off x="2930811" y="2183609"/>
          <a:ext cx="422802" cy="91440"/>
        </a:xfrm>
        <a:custGeom>
          <a:avLst/>
          <a:gdLst/>
          <a:ahLst/>
          <a:cxnLst/>
          <a:rect l="0" t="0" r="0" b="0"/>
          <a:pathLst>
            <a:path>
              <a:moveTo>
                <a:pt x="0" y="45720"/>
              </a:moveTo>
              <a:lnTo>
                <a:pt x="422802" y="45720"/>
              </a:lnTo>
            </a:path>
          </a:pathLst>
        </a:custGeom>
        <a:noFill/>
        <a:ln w="9525" cap="flat" cmpd="sng" algn="ctr">
          <a:solidFill>
            <a:schemeClr val="accent5">
              <a:hueOff val="-4990872"/>
              <a:satOff val="-7727"/>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30877" y="2227062"/>
        <a:ext cx="22670" cy="4534"/>
      </dsp:txXfrm>
    </dsp:sp>
    <dsp:sp modelId="{8580813E-3E30-4BF2-A61C-363D723BD6CD}">
      <dsp:nvSpPr>
        <dsp:cNvPr id="0" name=""/>
        <dsp:cNvSpPr/>
      </dsp:nvSpPr>
      <dsp:spPr>
        <a:xfrm>
          <a:off x="961295" y="1637935"/>
          <a:ext cx="1971315" cy="1182789"/>
        </a:xfrm>
        <a:prstGeom prst="rect">
          <a:avLst/>
        </a:prstGeom>
        <a:solidFill>
          <a:schemeClr val="accent5">
            <a:hueOff val="-4436331"/>
            <a:satOff val="-6868"/>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n-US" sz="1700" kern="1200" smtClean="0"/>
            <a:t>Get informed consent to provide referrals</a:t>
          </a:r>
          <a:endParaRPr lang="en-US" sz="1700" kern="1200"/>
        </a:p>
      </dsp:txBody>
      <dsp:txXfrm>
        <a:off x="961295" y="1637935"/>
        <a:ext cx="1971315" cy="1182789"/>
      </dsp:txXfrm>
    </dsp:sp>
    <dsp:sp modelId="{DBF84AE0-BEB4-4F8A-BC55-7255F62DFB67}">
      <dsp:nvSpPr>
        <dsp:cNvPr id="0" name=""/>
        <dsp:cNvSpPr/>
      </dsp:nvSpPr>
      <dsp:spPr>
        <a:xfrm>
          <a:off x="5355529" y="2183609"/>
          <a:ext cx="422802" cy="91440"/>
        </a:xfrm>
        <a:custGeom>
          <a:avLst/>
          <a:gdLst/>
          <a:ahLst/>
          <a:cxnLst/>
          <a:rect l="0" t="0" r="0" b="0"/>
          <a:pathLst>
            <a:path>
              <a:moveTo>
                <a:pt x="0" y="45720"/>
              </a:moveTo>
              <a:lnTo>
                <a:pt x="422802" y="45720"/>
              </a:lnTo>
            </a:path>
          </a:pathLst>
        </a:custGeom>
        <a:noFill/>
        <a:ln w="9525" cap="flat" cmpd="sng" algn="ctr">
          <a:solidFill>
            <a:schemeClr val="accent5">
              <a:hueOff val="-6238591"/>
              <a:satOff val="-9659"/>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55595" y="2227062"/>
        <a:ext cx="22670" cy="4534"/>
      </dsp:txXfrm>
    </dsp:sp>
    <dsp:sp modelId="{96014021-12A5-4C4E-A5DA-3E88F601E0AC}">
      <dsp:nvSpPr>
        <dsp:cNvPr id="0" name=""/>
        <dsp:cNvSpPr/>
      </dsp:nvSpPr>
      <dsp:spPr>
        <a:xfrm>
          <a:off x="3386014" y="1637935"/>
          <a:ext cx="1971315" cy="1182789"/>
        </a:xfrm>
        <a:prstGeom prst="rect">
          <a:avLst/>
        </a:prstGeom>
        <a:solidFill>
          <a:schemeClr val="accent5">
            <a:hueOff val="-5545414"/>
            <a:satOff val="-8586"/>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n-US" sz="1700" kern="1200" smtClean="0"/>
            <a:t>Identify who will be responsible for facilitating services</a:t>
          </a:r>
          <a:endParaRPr lang="en-US" sz="1700" kern="1200"/>
        </a:p>
      </dsp:txBody>
      <dsp:txXfrm>
        <a:off x="3386014" y="1637935"/>
        <a:ext cx="1971315" cy="1182789"/>
      </dsp:txXfrm>
    </dsp:sp>
    <dsp:sp modelId="{2C339226-6275-49B9-9209-D45978A0BBC7}">
      <dsp:nvSpPr>
        <dsp:cNvPr id="0" name=""/>
        <dsp:cNvSpPr/>
      </dsp:nvSpPr>
      <dsp:spPr>
        <a:xfrm>
          <a:off x="7780247" y="2183609"/>
          <a:ext cx="422802" cy="91440"/>
        </a:xfrm>
        <a:custGeom>
          <a:avLst/>
          <a:gdLst/>
          <a:ahLst/>
          <a:cxnLst/>
          <a:rect l="0" t="0" r="0" b="0"/>
          <a:pathLst>
            <a:path>
              <a:moveTo>
                <a:pt x="0" y="45720"/>
              </a:moveTo>
              <a:lnTo>
                <a:pt x="422802" y="45720"/>
              </a:lnTo>
            </a:path>
          </a:pathLst>
        </a:custGeom>
        <a:noFill/>
        <a:ln w="9525" cap="flat" cmpd="sng" algn="ctr">
          <a:solidFill>
            <a:schemeClr val="accent5">
              <a:hueOff val="-7486308"/>
              <a:satOff val="-11591"/>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980314" y="2227062"/>
        <a:ext cx="22670" cy="4534"/>
      </dsp:txXfrm>
    </dsp:sp>
    <dsp:sp modelId="{4B82168F-B144-4A75-A357-24BD4A31D345}">
      <dsp:nvSpPr>
        <dsp:cNvPr id="0" name=""/>
        <dsp:cNvSpPr/>
      </dsp:nvSpPr>
      <dsp:spPr>
        <a:xfrm>
          <a:off x="5810732" y="1637935"/>
          <a:ext cx="1971315" cy="1182789"/>
        </a:xfrm>
        <a:prstGeom prst="rect">
          <a:avLst/>
        </a:prstGeom>
        <a:solidFill>
          <a:schemeClr val="accent5">
            <a:hueOff val="-6654497"/>
            <a:satOff val="-10303"/>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n-US" sz="1700" kern="1200" smtClean="0"/>
            <a:t>Make accompaniment plans </a:t>
          </a:r>
          <a:endParaRPr lang="en-US" sz="1700" kern="1200"/>
        </a:p>
      </dsp:txBody>
      <dsp:txXfrm>
        <a:off x="5810732" y="1637935"/>
        <a:ext cx="1971315" cy="1182789"/>
      </dsp:txXfrm>
    </dsp:sp>
    <dsp:sp modelId="{90127500-3142-4B35-8A78-D4B719FF9CD8}">
      <dsp:nvSpPr>
        <dsp:cNvPr id="0" name=""/>
        <dsp:cNvSpPr/>
      </dsp:nvSpPr>
      <dsp:spPr>
        <a:xfrm>
          <a:off x="1946953" y="2818924"/>
          <a:ext cx="7274154" cy="422802"/>
        </a:xfrm>
        <a:custGeom>
          <a:avLst/>
          <a:gdLst/>
          <a:ahLst/>
          <a:cxnLst/>
          <a:rect l="0" t="0" r="0" b="0"/>
          <a:pathLst>
            <a:path>
              <a:moveTo>
                <a:pt x="7274154" y="0"/>
              </a:moveTo>
              <a:lnTo>
                <a:pt x="7274154" y="228501"/>
              </a:lnTo>
              <a:lnTo>
                <a:pt x="0" y="228501"/>
              </a:lnTo>
              <a:lnTo>
                <a:pt x="0" y="422802"/>
              </a:lnTo>
            </a:path>
          </a:pathLst>
        </a:custGeom>
        <a:noFill/>
        <a:ln w="9525" cap="flat" cmpd="sng" algn="ctr">
          <a:solidFill>
            <a:schemeClr val="accent5">
              <a:hueOff val="-8734026"/>
              <a:satOff val="-13522"/>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401824" y="3028058"/>
        <a:ext cx="364413" cy="4534"/>
      </dsp:txXfrm>
    </dsp:sp>
    <dsp:sp modelId="{3E0D8F2D-1ED2-4F2C-9BA6-0FCE2F5996E6}">
      <dsp:nvSpPr>
        <dsp:cNvPr id="0" name=""/>
        <dsp:cNvSpPr/>
      </dsp:nvSpPr>
      <dsp:spPr>
        <a:xfrm>
          <a:off x="8235450" y="1637935"/>
          <a:ext cx="1971315" cy="1182789"/>
        </a:xfrm>
        <a:prstGeom prst="rect">
          <a:avLst/>
        </a:prstGeom>
        <a:solidFill>
          <a:schemeClr val="accent5">
            <a:hueOff val="-7763579"/>
            <a:satOff val="-1202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n-US" sz="1700" kern="1200" smtClean="0"/>
            <a:t>Document these agreements on a case action plan form</a:t>
          </a:r>
          <a:endParaRPr lang="en-US" sz="1700" kern="1200"/>
        </a:p>
      </dsp:txBody>
      <dsp:txXfrm>
        <a:off x="8235450" y="1637935"/>
        <a:ext cx="1971315" cy="1182789"/>
      </dsp:txXfrm>
    </dsp:sp>
    <dsp:sp modelId="{EF4D02F6-7DFD-469A-9593-79B2F4E3E4DF}">
      <dsp:nvSpPr>
        <dsp:cNvPr id="0" name=""/>
        <dsp:cNvSpPr/>
      </dsp:nvSpPr>
      <dsp:spPr>
        <a:xfrm>
          <a:off x="2930811" y="3819801"/>
          <a:ext cx="422802" cy="91440"/>
        </a:xfrm>
        <a:custGeom>
          <a:avLst/>
          <a:gdLst/>
          <a:ahLst/>
          <a:cxnLst/>
          <a:rect l="0" t="0" r="0" b="0"/>
          <a:pathLst>
            <a:path>
              <a:moveTo>
                <a:pt x="0" y="45720"/>
              </a:moveTo>
              <a:lnTo>
                <a:pt x="422802" y="45720"/>
              </a:lnTo>
            </a:path>
          </a:pathLst>
        </a:custGeom>
        <a:noFill/>
        <a:ln w="9525" cap="flat" cmpd="sng" algn="ctr">
          <a:solidFill>
            <a:schemeClr val="accent5">
              <a:hueOff val="-9981745"/>
              <a:satOff val="-15454"/>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30877" y="3863254"/>
        <a:ext cx="22670" cy="4534"/>
      </dsp:txXfrm>
    </dsp:sp>
    <dsp:sp modelId="{6BD02277-E709-4FC6-99B5-6AE04BA5B534}">
      <dsp:nvSpPr>
        <dsp:cNvPr id="0" name=""/>
        <dsp:cNvSpPr/>
      </dsp:nvSpPr>
      <dsp:spPr>
        <a:xfrm>
          <a:off x="961295" y="3274127"/>
          <a:ext cx="1971315" cy="1182789"/>
        </a:xfrm>
        <a:prstGeom prst="rect">
          <a:avLst/>
        </a:prstGeom>
        <a:solidFill>
          <a:schemeClr val="accent5">
            <a:hueOff val="-8872662"/>
            <a:satOff val="-13737"/>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n-US" sz="1700" kern="1200" smtClean="0"/>
            <a:t>Identify a time and place for a follow-up meeting</a:t>
          </a:r>
          <a:endParaRPr lang="en-US" sz="1700" kern="1200"/>
        </a:p>
      </dsp:txBody>
      <dsp:txXfrm>
        <a:off x="961295" y="3274127"/>
        <a:ext cx="1971315" cy="1182789"/>
      </dsp:txXfrm>
    </dsp:sp>
    <dsp:sp modelId="{BF799BFD-7E2E-4ED4-8F3B-8B671BAF50BE}">
      <dsp:nvSpPr>
        <dsp:cNvPr id="0" name=""/>
        <dsp:cNvSpPr/>
      </dsp:nvSpPr>
      <dsp:spPr>
        <a:xfrm>
          <a:off x="3386014" y="3274127"/>
          <a:ext cx="1971315" cy="1182789"/>
        </a:xfrm>
        <a:prstGeom prst="rect">
          <a:avLst/>
        </a:prstGeom>
        <a:solidFill>
          <a:schemeClr val="accent5">
            <a:hueOff val="-9981745"/>
            <a:satOff val="-15454"/>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n-US" sz="1700" kern="1200" dirty="0" smtClean="0"/>
            <a:t>Discuss any issues or concerns with your supervisor</a:t>
          </a:r>
          <a:endParaRPr lang="en-US" sz="1700" kern="1200" dirty="0"/>
        </a:p>
      </dsp:txBody>
      <dsp:txXfrm>
        <a:off x="3386014" y="3274127"/>
        <a:ext cx="1971315" cy="1182789"/>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25E439-1530-48C6-8969-6DA4F34F7868}" type="datetimeFigureOut">
              <a:rPr lang="en-US" smtClean="0"/>
              <a:pPr/>
              <a:t>04/25/2017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DE82CF-111A-48C3-9B62-44A2FA92CA0D}" type="slidenum">
              <a:rPr lang="en-US" smtClean="0"/>
              <a:pPr/>
              <a:t>‹#›</a:t>
            </a:fld>
            <a:endParaRPr lang="en-US"/>
          </a:p>
        </p:txBody>
      </p:sp>
    </p:spTree>
    <p:extLst>
      <p:ext uri="{BB962C8B-B14F-4D97-AF65-F5344CB8AC3E}">
        <p14:creationId xmlns="" xmlns:p14="http://schemas.microsoft.com/office/powerpoint/2010/main" val="1856163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Note:  This is just a cover slide – it is not part of the numbered slides in the Facilitator’s Guide.  </a:t>
            </a:r>
          </a:p>
          <a:p>
            <a:pPr eaLnBrk="1" hangingPunct="1">
              <a:spcBef>
                <a:spcPct val="0"/>
              </a:spcBef>
            </a:pPr>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30B3F150-9971-454D-A5E5-CF038905C0C8}"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break into small groups (5 or less) to practice identifying which of</a:t>
            </a:r>
            <a:r>
              <a:rPr lang="en-US" baseline="0" dirty="0" smtClean="0"/>
              <a:t> the four areas – safety, health, psychosocial, and justice/legal – where a survivor may have needs based on your assessment. </a:t>
            </a:r>
            <a:endParaRPr lang="en-US" baseline="0" dirty="0" smtClean="0"/>
          </a:p>
          <a:p>
            <a:endParaRPr lang="en-US" baseline="0" dirty="0" smtClean="0"/>
          </a:p>
          <a:p>
            <a:r>
              <a:rPr lang="en-US" b="1" baseline="0" dirty="0" smtClean="0"/>
              <a:t>**Distribute Handout 13.1 Mapping Needs**  </a:t>
            </a:r>
            <a:r>
              <a:rPr lang="en-US" baseline="0" dirty="0" smtClean="0"/>
              <a:t>As </a:t>
            </a:r>
            <a:r>
              <a:rPr lang="en-US" baseline="0" dirty="0" smtClean="0"/>
              <a:t>a group, read the case study provided. Then, take about 10 minutes to discuss the needs and place them in the area you think they belong on the needs map. Remember that a need may fall into more than one category. Then we will come back together to discuss as a group.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10</a:t>
            </a:fld>
            <a:endParaRPr lang="en-US"/>
          </a:p>
        </p:txBody>
      </p:sp>
    </p:spTree>
    <p:extLst>
      <p:ext uri="{BB962C8B-B14F-4D97-AF65-F5344CB8AC3E}">
        <p14:creationId xmlns="" xmlns:p14="http://schemas.microsoft.com/office/powerpoint/2010/main" val="31523226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Once you have discussed each need in depth</a:t>
            </a:r>
            <a:r>
              <a:rPr lang="en-US" baseline="0" dirty="0" smtClean="0"/>
              <a:t> and chosen applicable interventions and services to meet those needs, you will want to complete a safety plan with the survivor. The safety plan is an intervention that helps survivors analyze the risks for harm in their lives and plan for how to reduces those risks. By creating a safety plan, we are in no way suggesting that the survivor has control over when and where they experience violence – reiterate with the person that the violence is NOT their fault.  Safety plans may r</a:t>
            </a:r>
            <a:r>
              <a:rPr lang="en-US" dirty="0" smtClean="0"/>
              <a:t>educe their likelihood of being harmed</a:t>
            </a:r>
            <a:r>
              <a:rPr lang="en-US" baseline="0" dirty="0" smtClean="0"/>
              <a:t> and each plan</a:t>
            </a:r>
            <a:r>
              <a:rPr lang="en-US" dirty="0" smtClean="0"/>
              <a:t> requires an individualized approach.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sz="1200" b="1" kern="1200" dirty="0" smtClean="0">
                <a:solidFill>
                  <a:schemeClr val="tx1"/>
                </a:solidFill>
                <a:latin typeface="+mn-lt"/>
                <a:ea typeface="+mn-ea"/>
                <a:cs typeface="+mn-cs"/>
              </a:rPr>
              <a:t>The person’s existing safety and support systems and strategies</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  Identify what the survivor has been doing since the incident to keep themselves safe from the perpetrator or others who might harm them. Discuss if what they have been doing is something they can continue to do, and identify what resources or support they might need to continue using these strategies.</a:t>
            </a:r>
          </a:p>
          <a:p>
            <a:pPr lvl="0"/>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  If there are particular places that are unsafe, discuss whether there are strategies for avoiding those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places or for mitigating the associated risks (such as having a friend or family member with them).</a:t>
            </a:r>
          </a:p>
          <a:p>
            <a:pPr lvl="0"/>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Discuss what other support systems the person may have—family members, community members,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community leaders—and how they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may rely on them for safety and protection. Are there family members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they have not had recent contact with but with whom they could reconnect? Do others know what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happened? Would they be supportive and help protect the person if they knew?</a:t>
            </a:r>
          </a:p>
          <a:p>
            <a:pPr lvl="0">
              <a:buFont typeface="Arial" pitchFamily="34" charset="0"/>
              <a:buChar cha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For example, if a woman’s husband usually abuses her when he comes home late at night, she may want to have a friend or family member present during those times. Finally, you will want to identify with the survivor safe people and places they can go to in an emergency. The safety plan will be documented so that there is already a premade plan in place for times of crisis; this will increase the survivor’s safety in those times since they will be able to act quickly and without the interference of emotion and fight/flight/freeze response that normally occurs in crisis situations.</a:t>
            </a:r>
          </a:p>
          <a:p>
            <a:pPr lvl="0">
              <a:buFont typeface="Arial" pitchFamily="34" charset="0"/>
              <a:buChar char="•"/>
            </a:pPr>
            <a:endParaRPr lang="en-US" sz="1200"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Other resources that may be available or mobilized</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If the survivor does not have a support system or existing helpful strategies, discuss what other resources</a:t>
            </a:r>
          </a:p>
          <a:p>
            <a:r>
              <a:rPr lang="en-US" sz="1200" kern="1200" dirty="0" smtClean="0">
                <a:solidFill>
                  <a:schemeClr val="tx1"/>
                </a:solidFill>
                <a:latin typeface="+mn-lt"/>
                <a:ea typeface="+mn-ea"/>
                <a:cs typeface="+mn-cs"/>
              </a:rPr>
              <a:t>may be available to them in the community. For example:</a:t>
            </a:r>
          </a:p>
          <a:p>
            <a:pPr lvl="0"/>
            <a:r>
              <a:rPr lang="en-US" sz="1200" kern="1200" dirty="0" smtClean="0">
                <a:solidFill>
                  <a:schemeClr val="tx1"/>
                </a:solidFill>
                <a:latin typeface="+mn-lt"/>
                <a:ea typeface="+mn-ea"/>
                <a:cs typeface="+mn-cs"/>
              </a:rPr>
              <a:t>Is police protection a safe option? (This will depend on a lot of factors, such as the context, the capacity of</a:t>
            </a:r>
          </a:p>
          <a:p>
            <a:r>
              <a:rPr lang="en-US" sz="1200" kern="1200" dirty="0" smtClean="0">
                <a:solidFill>
                  <a:schemeClr val="tx1"/>
                </a:solidFill>
                <a:latin typeface="+mn-lt"/>
                <a:ea typeface="+mn-ea"/>
                <a:cs typeface="+mn-cs"/>
              </a:rPr>
              <a:t>the police, who the survivor is, who the perpetrator is, and the person’s past experiences with the police.)</a:t>
            </a:r>
          </a:p>
          <a:p>
            <a:pPr lvl="0"/>
            <a:r>
              <a:rPr lang="en-US" sz="1200" kern="1200" dirty="0" smtClean="0">
                <a:solidFill>
                  <a:schemeClr val="tx1"/>
                </a:solidFill>
                <a:latin typeface="+mn-lt"/>
                <a:ea typeface="+mn-ea"/>
                <a:cs typeface="+mn-cs"/>
              </a:rPr>
              <a:t>In an emergency, is there a hospital or health clinic the person can easily access as a temporary</a:t>
            </a:r>
          </a:p>
          <a:p>
            <a:r>
              <a:rPr lang="en-US" sz="1200" kern="1200" dirty="0" smtClean="0">
                <a:solidFill>
                  <a:schemeClr val="tx1"/>
                </a:solidFill>
                <a:latin typeface="+mn-lt"/>
                <a:ea typeface="+mn-ea"/>
                <a:cs typeface="+mn-cs"/>
              </a:rPr>
              <a:t>safe space?</a:t>
            </a:r>
          </a:p>
          <a:p>
            <a:pPr lvl="0"/>
            <a:r>
              <a:rPr lang="en-US" sz="1200" kern="1200" dirty="0" smtClean="0">
                <a:solidFill>
                  <a:schemeClr val="tx1"/>
                </a:solidFill>
                <a:latin typeface="+mn-lt"/>
                <a:ea typeface="+mn-ea"/>
                <a:cs typeface="+mn-cs"/>
              </a:rPr>
              <a:t>Is there a public or private place that the person can go to as a temporary safe space (e.g. a</a:t>
            </a:r>
          </a:p>
          <a:p>
            <a:r>
              <a:rPr lang="en-US" sz="1200" kern="1200" dirty="0" smtClean="0">
                <a:solidFill>
                  <a:schemeClr val="tx1"/>
                </a:solidFill>
                <a:latin typeface="+mn-lt"/>
                <a:ea typeface="+mn-ea"/>
                <a:cs typeface="+mn-cs"/>
              </a:rPr>
              <a:t>market, a church)?</a:t>
            </a:r>
          </a:p>
          <a:p>
            <a:pPr lvl="0"/>
            <a:r>
              <a:rPr lang="en-US" sz="1200" kern="1200" dirty="0" smtClean="0">
                <a:solidFill>
                  <a:schemeClr val="tx1"/>
                </a:solidFill>
                <a:latin typeface="+mn-lt"/>
                <a:ea typeface="+mn-ea"/>
                <a:cs typeface="+mn-cs"/>
              </a:rPr>
              <a:t>Does the person have access to a phone they could use to call someone for help?</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As a last resort, a survivor may want to move out of their home or area. </a:t>
            </a:r>
            <a:r>
              <a:rPr lang="en-US" sz="1200" kern="1200" dirty="0" smtClean="0">
                <a:solidFill>
                  <a:schemeClr val="tx1"/>
                </a:solidFill>
                <a:latin typeface="+mn-lt"/>
                <a:ea typeface="+mn-ea"/>
                <a:cs typeface="+mn-cs"/>
              </a:rPr>
              <a:t>This should always be the</a:t>
            </a:r>
          </a:p>
          <a:p>
            <a:r>
              <a:rPr lang="en-US" sz="1200" kern="1200" dirty="0" smtClean="0">
                <a:solidFill>
                  <a:schemeClr val="tx1"/>
                </a:solidFill>
                <a:latin typeface="+mn-lt"/>
                <a:ea typeface="+mn-ea"/>
                <a:cs typeface="+mn-cs"/>
              </a:rPr>
              <a:t>survivor’s choice, and should not be pushed on them. In this case, it is important to fully discuss the</a:t>
            </a:r>
          </a:p>
          <a:p>
            <a:r>
              <a:rPr lang="en-US" sz="1200" kern="1200" dirty="0" smtClean="0">
                <a:solidFill>
                  <a:schemeClr val="tx1"/>
                </a:solidFill>
                <a:latin typeface="+mn-lt"/>
                <a:ea typeface="+mn-ea"/>
                <a:cs typeface="+mn-cs"/>
              </a:rPr>
              <a:t>options and implications for relocation or placement in an emergency shelter or alternative housing.</a:t>
            </a:r>
          </a:p>
          <a:p>
            <a:r>
              <a:rPr lang="en-US" sz="1200" kern="1200" dirty="0" smtClean="0">
                <a:solidFill>
                  <a:schemeClr val="tx1"/>
                </a:solidFill>
                <a:latin typeface="+mn-lt"/>
                <a:ea typeface="+mn-ea"/>
                <a:cs typeface="+mn-cs"/>
              </a:rPr>
              <a:t>The most important thing to remember is that the strategies you discuss with the person will only be helpful if she/he can actually put them in place. It is always best for the survivor to come up with their own strategies. You can help them think through how their ideas would work and what else they may need for effective implementation—but giving them your ideas about what will work is not helpful. They know their situation best, and if the strategies do not come from them, they may agree to something that is simply not practical, feasible or safe.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safety plan can be documented as part</a:t>
            </a:r>
            <a:r>
              <a:rPr lang="en-US" baseline="0" dirty="0" smtClean="0"/>
              <a:t> of the case action plan or can be documented separately.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*For more information and detail on safety planning for intimate partner violence situations, refer to Module 15A on Intimate Partner Violence* </a:t>
            </a: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11</a:t>
            </a:fld>
            <a:endParaRPr lang="en-US"/>
          </a:p>
        </p:txBody>
      </p:sp>
    </p:spTree>
    <p:extLst>
      <p:ext uri="{BB962C8B-B14F-4D97-AF65-F5344CB8AC3E}">
        <p14:creationId xmlns="" xmlns:p14="http://schemas.microsoft.com/office/powerpoint/2010/main" val="21227558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**Using the</a:t>
            </a:r>
            <a:r>
              <a:rPr lang="en-US" b="1" baseline="0" dirty="0" smtClean="0"/>
              <a:t> case you develop for the Putting it All Together Activity (If you are planning to do Module 15A on Intimate Partner Violence, use a sexual violence case so that participants can practice safety planning in this session on a sexual violence case)** </a:t>
            </a:r>
            <a:endParaRPr lang="en-US" b="1"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a:t>
            </a:r>
            <a:r>
              <a:rPr lang="en-US" baseline="0" dirty="0" smtClean="0"/>
              <a:t> completing the safety plan you will want to discuss other interventions that require referrals and obtain informed consent from the survivor to connect them with those referrals. Topics to discuss include: what will happen as a result of the referral, the benefits and risks of each intervention, the survivor’s right to decline or refuse any intervention at any point and what information will be shared in the referral process. You will then identify with the survivor who will be responsible for facilitating the intervention or services and make accompaniment plans if needed while safeguarding the person’s confidentiality. Some survivors may want to have the caseworker accompany them to the other agencies for services. This should be thoroughly discussed with the survivor. In some settings, GBV caseworkers are well known in the community and, therefore, even the simple act of a caseworker walking a survivor to a medical facility automatically raises curiosity of the community and may inadvertently break confidentiality.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13</a:t>
            </a:fld>
            <a:endParaRPr lang="en-US"/>
          </a:p>
        </p:txBody>
      </p:sp>
    </p:spTree>
    <p:extLst>
      <p:ext uri="{BB962C8B-B14F-4D97-AF65-F5344CB8AC3E}">
        <p14:creationId xmlns="" xmlns:p14="http://schemas.microsoft.com/office/powerpoint/2010/main" val="8982168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are going to do an</a:t>
            </a:r>
            <a:r>
              <a:rPr lang="en-US" baseline="0" dirty="0" smtClean="0"/>
              <a:t> activity bringing in the same case study from the needs map </a:t>
            </a:r>
            <a:r>
              <a:rPr lang="en-US" baseline="0" dirty="0" smtClean="0"/>
              <a:t>activity (</a:t>
            </a:r>
            <a:r>
              <a:rPr lang="en-US" b="1" baseline="0" dirty="0" smtClean="0"/>
              <a:t>Handout 13.1</a:t>
            </a:r>
            <a:r>
              <a:rPr lang="en-US" baseline="0" dirty="0" smtClean="0"/>
              <a:t>). </a:t>
            </a:r>
            <a:r>
              <a:rPr lang="en-US" baseline="0" dirty="0" smtClean="0"/>
              <a:t>In your everyday work, you have to identify services, referrals, and resources to support survivors. In this exercise, you will have a chance to put case planning into practice as if it was a case you would have in your regular work. I am giving each of you a handout where you can indicate referrals and services in the four categories – safety, health, psychosocial, legal. Using the previous case study, individually fill out the form based on services you have in your real-life work. After about 10 minutes, I will ask you to discuss in your small groups from the previous exercise what it was like completing this activity with your real-life resources in mind. Use the questions on the slide to guide your conversation.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14</a:t>
            </a:fld>
            <a:endParaRPr lang="en-US"/>
          </a:p>
        </p:txBody>
      </p:sp>
    </p:spTree>
    <p:extLst>
      <p:ext uri="{BB962C8B-B14F-4D97-AF65-F5344CB8AC3E}">
        <p14:creationId xmlns="" xmlns:p14="http://schemas.microsoft.com/office/powerpoint/2010/main" val="9891756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Once the caseworker and the survivor have gone through each assessment need and developed an action plan, the caseworker</a:t>
            </a:r>
            <a:r>
              <a:rPr lang="en-US" baseline="0" dirty="0" smtClean="0"/>
              <a:t> should document the case plan on a case action plan form and then conduct a final review with the survivor. This is also a good time to ensure that all relevant consent and required forms are signed. The table to the right is a small sampling of what the case action plan form looks like. It is located in the appendices of the GBV case management guidelines. </a:t>
            </a:r>
            <a:endParaRPr lang="en-US" dirty="0" smtClean="0"/>
          </a:p>
          <a:p>
            <a:endParaRPr lang="en-US" dirty="0" smtClean="0"/>
          </a:p>
          <a:p>
            <a:r>
              <a:rPr lang="en-US" dirty="0" smtClean="0"/>
              <a:t>Remember</a:t>
            </a:r>
            <a:r>
              <a:rPr lang="en-US" baseline="0" dirty="0" smtClean="0"/>
              <a:t> that all written documentation must be safely stored in locked cabinets, and wherever possible a coding system should be used to add an extra layer of protection.</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15</a:t>
            </a:fld>
            <a:endParaRPr lang="en-US"/>
          </a:p>
        </p:txBody>
      </p:sp>
    </p:spTree>
    <p:extLst>
      <p:ext uri="{BB962C8B-B14F-4D97-AF65-F5344CB8AC3E}">
        <p14:creationId xmlns="" xmlns:p14="http://schemas.microsoft.com/office/powerpoint/2010/main" val="7565184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final step in case action planning</a:t>
            </a:r>
            <a:r>
              <a:rPr lang="en-US" baseline="0" dirty="0" smtClean="0"/>
              <a:t> with the survivor is to plan for a meeting to follow-up on their ability to or challenges they had in accessing services or interventions. You will need to be very specific about the where and when the meeting with take place, identifying a time and place that will be safe and convenient for the survivor. In order to do so, you can explore different options with them such as: making an appointment for them to come to the counseling center, meeting the person at another service provider’s office, visiting the person at home (if you agreed its safe to do so and your program has capacity to do that), or calling the person by phone (if you agreed its safe to do so). As with all meetings with a survivor, it is important to discuss their safety in each of the options and to discuss what obstacles (physical or emotional) that could prevent or get in the way of her being able to make a follow-up appointment. You should also discuss what actions s/he would like you to take if s/he misses a future appointment.</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16</a:t>
            </a:fld>
            <a:endParaRPr lang="en-US"/>
          </a:p>
        </p:txBody>
      </p:sp>
    </p:spTree>
    <p:extLst>
      <p:ext uri="{BB962C8B-B14F-4D97-AF65-F5344CB8AC3E}">
        <p14:creationId xmlns="" xmlns:p14="http://schemas.microsoft.com/office/powerpoint/2010/main" val="3680701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if any issues arise during the course of your assessment and action planning regarding urgent safety concerns, be sure to discuss those</a:t>
            </a:r>
            <a:r>
              <a:rPr lang="en-US" baseline="0" dirty="0" smtClean="0"/>
              <a:t> issues with your supervisor before you close the case action planning session with the survivor. The survivor’s safety is always paramount.</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17</a:t>
            </a:fld>
            <a:endParaRPr lang="en-US"/>
          </a:p>
        </p:txBody>
      </p:sp>
    </p:spTree>
    <p:extLst>
      <p:ext uri="{BB962C8B-B14F-4D97-AF65-F5344CB8AC3E}">
        <p14:creationId xmlns="" xmlns:p14="http://schemas.microsoft.com/office/powerpoint/2010/main" val="6090148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**Distribute</a:t>
            </a:r>
            <a:r>
              <a:rPr lang="en-US" b="1" baseline="0" dirty="0" smtClean="0"/>
              <a:t> Handout 13.3 Putting it All Together**</a:t>
            </a:r>
          </a:p>
          <a:p>
            <a:endParaRPr lang="en-US" b="1" baseline="0" dirty="0" smtClean="0"/>
          </a:p>
          <a:p>
            <a:r>
              <a:rPr lang="en-US" dirty="0" smtClean="0"/>
              <a:t>Now </a:t>
            </a:r>
            <a:r>
              <a:rPr lang="en-US" dirty="0" smtClean="0"/>
              <a:t>let</a:t>
            </a:r>
            <a:r>
              <a:rPr lang="en-US" baseline="0" dirty="0" smtClean="0"/>
              <a:t>’s bring it all together. Get into small groups. I am handing out to each group a stack of cards that have various steps of the case planning process. Don’t look at the cards yet! I am also giving your group a case study of a scenario with a survivor. As a group, read the case study. I will give everyone 3 minutes to read it. Once everyone has read the case study, you will have three minutes to put the cards I’ve given you in the correct order based on the information provided. Just remember, you may not use all the cards, or some steps may need to be used more than once. We will then discuss as a group.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18</a:t>
            </a:fld>
            <a:endParaRPr lang="en-US"/>
          </a:p>
        </p:txBody>
      </p:sp>
    </p:spTree>
    <p:extLst>
      <p:ext uri="{BB962C8B-B14F-4D97-AF65-F5344CB8AC3E}">
        <p14:creationId xmlns="" xmlns:p14="http://schemas.microsoft.com/office/powerpoint/2010/main" val="35538982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en-US" b="1" dirty="0" smtClean="0"/>
              <a:t>**Review</a:t>
            </a:r>
            <a:r>
              <a:rPr lang="en-US" b="1" baseline="0" dirty="0" smtClean="0"/>
              <a:t> key messages from </a:t>
            </a:r>
            <a:r>
              <a:rPr lang="en-US" b="1" baseline="0" smtClean="0"/>
              <a:t>the session.**</a:t>
            </a:r>
            <a:endParaRPr lang="en-US" b="1" dirty="0" smtClean="0"/>
          </a:p>
          <a:p>
            <a:pPr eaLnBrk="1" hangingPunct="1">
              <a:spcBef>
                <a:spcPct val="0"/>
              </a:spcBef>
              <a:defRPr/>
            </a:pPr>
            <a:endParaRPr lang="en-US" dirty="0" smtClean="0"/>
          </a:p>
          <a:p>
            <a:pPr eaLnBrk="1" hangingPunct="1">
              <a:spcBef>
                <a:spcPct val="0"/>
              </a:spcBef>
              <a:defRPr/>
            </a:pPr>
            <a:r>
              <a:rPr lang="en-US" dirty="0" smtClean="0"/>
              <a:t>Thank </a:t>
            </a:r>
            <a:r>
              <a:rPr lang="en-US" dirty="0" smtClean="0"/>
              <a:t>you all for your time, attention, and participation. </a:t>
            </a:r>
            <a:r>
              <a:rPr lang="en-US" dirty="0" smtClean="0"/>
              <a:t>Before we end, I</a:t>
            </a:r>
            <a:r>
              <a:rPr lang="en-US" altLang="en-US" dirty="0" smtClean="0"/>
              <a:t>’</a:t>
            </a:r>
            <a:r>
              <a:rPr lang="en-US" dirty="0" smtClean="0"/>
              <a:t>d like to open up the floor for any questions, concerns or reflections you may have. </a:t>
            </a:r>
          </a:p>
          <a:p>
            <a:pPr eaLnBrk="1" hangingPunct="1">
              <a:spcBef>
                <a:spcPct val="0"/>
              </a:spcBef>
              <a:defRPr/>
            </a:pPr>
            <a:endParaRPr lang="en-US" dirty="0" smtClean="0"/>
          </a:p>
          <a:p>
            <a:pPr eaLnBrk="1" fontAlgn="auto" hangingPunct="1">
              <a:spcBef>
                <a:spcPts val="0"/>
              </a:spcBef>
              <a:spcAft>
                <a:spcPts val="0"/>
              </a:spcAft>
              <a:defRPr/>
            </a:pPr>
            <a:r>
              <a:rPr lang="en-US" dirty="0" smtClean="0"/>
              <a:t>*</a:t>
            </a:r>
            <a:r>
              <a:rPr lang="en-US" b="1" dirty="0" smtClean="0"/>
              <a:t>Prompting questions, if needed: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 How did you find this session? </a:t>
            </a:r>
          </a:p>
          <a:p>
            <a:pPr marL="171450" indent="-171450" eaLnBrk="1" fontAlgn="auto" hangingPunct="1">
              <a:spcBef>
                <a:spcPts val="0"/>
              </a:spcBef>
              <a:spcAft>
                <a:spcPts val="0"/>
              </a:spcAft>
              <a:buFontTx/>
              <a:buChar char="-"/>
              <a:defRPr/>
            </a:pPr>
            <a:r>
              <a:rPr lang="en-US" dirty="0" smtClean="0"/>
              <a:t>What was easy? What was difficult? </a:t>
            </a:r>
          </a:p>
          <a:p>
            <a:pPr marL="171450" indent="-171450" eaLnBrk="1" fontAlgn="auto" hangingPunct="1">
              <a:spcBef>
                <a:spcPts val="0"/>
              </a:spcBef>
              <a:spcAft>
                <a:spcPts val="0"/>
              </a:spcAft>
              <a:buFontTx/>
              <a:buChar char="-"/>
              <a:defRPr/>
            </a:pPr>
            <a:r>
              <a:rPr lang="en-US" dirty="0" smtClean="0"/>
              <a:t>What do you want to keep thinking about later?</a:t>
            </a:r>
          </a:p>
          <a:p>
            <a:pPr eaLnBrk="1" hangingPunct="1">
              <a:spcBef>
                <a:spcPct val="0"/>
              </a:spcBef>
              <a:defRPr/>
            </a:pPr>
            <a:endParaRPr lang="en-US" dirty="0" smtClean="0"/>
          </a:p>
        </p:txBody>
      </p:sp>
      <p:sp>
        <p:nvSpPr>
          <p:cNvPr id="39940" name="Slide Number Placeholder 3"/>
          <p:cNvSpPr>
            <a:spLocks noGrp="1"/>
          </p:cNvSpPr>
          <p:nvPr>
            <p:ph type="sldNum" sz="quarter" idx="5"/>
          </p:nvPr>
        </p:nvSpPr>
        <p:spPr bwMode="auto">
          <a:noFill/>
          <a:ln>
            <a:miter lim="800000"/>
            <a:headEnd/>
            <a:tailEnd/>
          </a:ln>
        </p:spPr>
        <p:txBody>
          <a:bodyPr/>
          <a:lstStyle/>
          <a:p>
            <a:fld id="{332ADD6D-7969-4A5D-883C-C428409FDD5A}" type="slidenum">
              <a:rPr lang="en-US">
                <a:solidFill>
                  <a:prstClr val="black"/>
                </a:solidFill>
              </a:rPr>
              <a:pPr/>
              <a:t>19</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smtClean="0">
                <a:solidFill>
                  <a:schemeClr val="tx1"/>
                </a:solidFill>
                <a:effectLst/>
                <a:latin typeface="+mn-lt"/>
                <a:ea typeface="+mn-ea"/>
                <a:cs typeface="+mn-cs"/>
              </a:rPr>
              <a:t>Overview - Module 13:</a:t>
            </a:r>
            <a:r>
              <a:rPr lang="en-US" sz="1200" b="1" kern="1200" baseline="0" dirty="0" smtClean="0">
                <a:solidFill>
                  <a:schemeClr val="tx1"/>
                </a:solidFill>
                <a:effectLst/>
                <a:latin typeface="+mn-lt"/>
                <a:ea typeface="+mn-ea"/>
                <a:cs typeface="+mn-cs"/>
              </a:rPr>
              <a:t> Step 3 </a:t>
            </a:r>
            <a:r>
              <a:rPr lang="en-US" sz="1200" b="1" kern="1200" baseline="0" dirty="0" smtClean="0">
                <a:solidFill>
                  <a:schemeClr val="tx1"/>
                </a:solidFill>
                <a:effectLst/>
                <a:latin typeface="+mn-lt"/>
                <a:ea typeface="+mn-ea"/>
                <a:cs typeface="+mn-cs"/>
              </a:rPr>
              <a:t>–Case </a:t>
            </a:r>
            <a:r>
              <a:rPr lang="en-US" sz="1200" b="1" kern="1200" baseline="0" dirty="0" smtClean="0">
                <a:solidFill>
                  <a:schemeClr val="tx1"/>
                </a:solidFill>
                <a:effectLst/>
                <a:latin typeface="+mn-lt"/>
                <a:ea typeface="+mn-ea"/>
                <a:cs typeface="+mn-cs"/>
              </a:rPr>
              <a:t>Action </a:t>
            </a:r>
            <a:r>
              <a:rPr lang="en-US" sz="1200" b="1" kern="1200" baseline="0" dirty="0" smtClean="0">
                <a:solidFill>
                  <a:schemeClr val="tx1"/>
                </a:solidFill>
                <a:effectLst/>
                <a:latin typeface="+mn-lt"/>
                <a:ea typeface="+mn-ea"/>
                <a:cs typeface="+mn-cs"/>
              </a:rPr>
              <a:t>Planning</a:t>
            </a:r>
            <a:endParaRPr lang="en-US" sz="1200" b="1"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Learning Objectives</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Be able to work with a survivor to map their needs</a:t>
            </a:r>
          </a:p>
          <a:p>
            <a:pPr marL="171450" lvl="0" indent="-171450">
              <a:buFont typeface="Arial" charset="0"/>
              <a:buChar char="•"/>
            </a:pPr>
            <a:r>
              <a:rPr lang="en-US" sz="1200" kern="1200" dirty="0" smtClean="0">
                <a:solidFill>
                  <a:schemeClr val="tx1"/>
                </a:solidFill>
                <a:effectLst/>
                <a:latin typeface="+mn-lt"/>
                <a:ea typeface="+mn-ea"/>
                <a:cs typeface="+mn-cs"/>
              </a:rPr>
              <a:t>Create a thorough plan with a survivor to connect them with services</a:t>
            </a:r>
          </a:p>
          <a:p>
            <a:pPr marL="171450" lvl="0" indent="-171450">
              <a:buFont typeface="Arial" charset="0"/>
              <a:buChar char="•"/>
            </a:pPr>
            <a:r>
              <a:rPr lang="en-US" sz="1200" kern="1200" dirty="0" smtClean="0">
                <a:solidFill>
                  <a:schemeClr val="tx1"/>
                </a:solidFill>
                <a:effectLst/>
                <a:latin typeface="+mn-lt"/>
                <a:ea typeface="+mn-ea"/>
                <a:cs typeface="+mn-cs"/>
              </a:rPr>
              <a:t>Understand how to document the case action plan with and for a survivor</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r>
              <a:rPr lang="en-US" sz="1200" b="0" kern="1200" dirty="0" smtClean="0">
                <a:solidFill>
                  <a:schemeClr val="tx1"/>
                </a:solidFill>
                <a:effectLst/>
                <a:latin typeface="+mn-lt"/>
                <a:ea typeface="+mn-ea"/>
                <a:cs typeface="+mn-cs"/>
              </a:rPr>
              <a:t>:</a:t>
            </a:r>
            <a:r>
              <a:rPr lang="en-US" sz="1200" b="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1 hour 30 minutes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13.1 – Mapping Needs (one for each participant)</a:t>
            </a:r>
          </a:p>
          <a:p>
            <a:pPr marL="171450" lvl="0" indent="-171450">
              <a:buFont typeface="Arial" charset="0"/>
              <a:buChar char="•"/>
            </a:pPr>
            <a:r>
              <a:rPr lang="en-US" sz="1200" kern="1200" dirty="0" smtClean="0">
                <a:solidFill>
                  <a:schemeClr val="tx1"/>
                </a:solidFill>
                <a:effectLst/>
                <a:latin typeface="+mn-lt"/>
                <a:ea typeface="+mn-ea"/>
                <a:cs typeface="+mn-cs"/>
              </a:rPr>
              <a:t>Handout 13.2 – Services (one for each participant) </a:t>
            </a:r>
          </a:p>
          <a:p>
            <a:pPr marL="171450" lvl="0" indent="-171450">
              <a:buFont typeface="Arial" charset="0"/>
              <a:buChar char="•"/>
            </a:pPr>
            <a:r>
              <a:rPr lang="en-US" sz="1200" kern="1200" dirty="0" smtClean="0">
                <a:solidFill>
                  <a:schemeClr val="tx1"/>
                </a:solidFill>
                <a:effectLst/>
                <a:latin typeface="+mn-lt"/>
                <a:ea typeface="+mn-ea"/>
                <a:cs typeface="+mn-cs"/>
              </a:rPr>
              <a:t>Handout 13.3 – Putting it All Together (one for each participant)</a:t>
            </a:r>
          </a:p>
          <a:p>
            <a:pPr marL="171450" indent="-171450">
              <a:buFont typeface="Arial" charset="0"/>
              <a:buChar char="•"/>
            </a:pPr>
            <a:r>
              <a:rPr lang="en-US" sz="1200" kern="1200" dirty="0" smtClean="0">
                <a:solidFill>
                  <a:schemeClr val="tx1"/>
                </a:solidFill>
                <a:effectLst/>
                <a:latin typeface="+mn-lt"/>
                <a:ea typeface="+mn-ea"/>
                <a:cs typeface="+mn-cs"/>
              </a:rPr>
              <a:t>Scissors for Handout 13.3</a:t>
            </a:r>
          </a:p>
          <a:p>
            <a:pPr marL="0" indent="0">
              <a:buFont typeface="Arial" charset="0"/>
              <a:buNone/>
            </a:pPr>
            <a:r>
              <a:rPr lang="en-US" dirty="0" smtClean="0">
                <a:effectLst/>
              </a:rPr>
              <a:t> </a:t>
            </a: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Preparation</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Prepare case study </a:t>
            </a:r>
            <a:r>
              <a:rPr lang="en-US" sz="1200" kern="1200" dirty="0" smtClean="0">
                <a:solidFill>
                  <a:schemeClr val="tx1"/>
                </a:solidFill>
                <a:effectLst/>
                <a:latin typeface="+mn-lt"/>
                <a:ea typeface="+mn-ea"/>
                <a:cs typeface="+mn-cs"/>
              </a:rPr>
              <a:t>for Safety Planning Activity and </a:t>
            </a:r>
            <a:r>
              <a:rPr lang="en-US" sz="1200" kern="1200" dirty="0" smtClean="0">
                <a:solidFill>
                  <a:schemeClr val="tx1"/>
                </a:solidFill>
                <a:effectLst/>
                <a:latin typeface="+mn-lt"/>
                <a:ea typeface="+mn-ea"/>
                <a:cs typeface="+mn-cs"/>
              </a:rPr>
              <a:t>Handout 13.3</a:t>
            </a:r>
          </a:p>
          <a:p>
            <a:pPr marL="171450" lvl="0" indent="-171450">
              <a:buFont typeface="Arial" charset="0"/>
              <a:buChar char="•"/>
            </a:pPr>
            <a:r>
              <a:rPr lang="en-US" sz="1200" kern="1200" dirty="0" smtClean="0">
                <a:solidFill>
                  <a:schemeClr val="tx1"/>
                </a:solidFill>
                <a:effectLst/>
                <a:latin typeface="+mn-lt"/>
                <a:ea typeface="+mn-ea"/>
                <a:cs typeface="+mn-cs"/>
              </a:rPr>
              <a:t>Print out handouts </a:t>
            </a:r>
          </a:p>
          <a:p>
            <a:pPr marL="171450" lvl="0" indent="-171450">
              <a:buFont typeface="Arial" charset="0"/>
              <a:buChar char="•"/>
            </a:pPr>
            <a:r>
              <a:rPr lang="en-US" sz="1200" kern="1200" dirty="0" smtClean="0">
                <a:solidFill>
                  <a:schemeClr val="tx1"/>
                </a:solidFill>
                <a:effectLst/>
                <a:latin typeface="+mn-lt"/>
                <a:ea typeface="+mn-ea"/>
                <a:cs typeface="+mn-cs"/>
              </a:rPr>
              <a:t>Arrange room </a:t>
            </a: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Outline</a:t>
            </a:r>
            <a:endParaRPr lang="en-US"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Objectives &amp; Introduction (1-4)</a:t>
            </a:r>
          </a:p>
          <a:p>
            <a:r>
              <a:rPr lang="en-US" sz="1200" kern="1200" dirty="0" smtClean="0">
                <a:solidFill>
                  <a:schemeClr val="tx1"/>
                </a:solidFill>
                <a:effectLst/>
                <a:latin typeface="+mn-lt"/>
                <a:ea typeface="+mn-ea"/>
                <a:cs typeface="+mn-cs"/>
              </a:rPr>
              <a:t>15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Case Action Planning (5-8)</a:t>
            </a:r>
          </a:p>
          <a:p>
            <a:r>
              <a:rPr lang="en-US" sz="1200" kern="120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Mapping Needs Activity (9)</a:t>
            </a:r>
          </a:p>
          <a:p>
            <a:r>
              <a:rPr lang="en-US" sz="1200" kern="120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Safety Planning &amp; Referrals (10-11)</a:t>
            </a:r>
          </a:p>
          <a:p>
            <a:r>
              <a:rPr lang="en-US" sz="1200" kern="120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Services Activity (12)</a:t>
            </a:r>
          </a:p>
          <a:p>
            <a:r>
              <a:rPr lang="en-US" sz="1200" kern="120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Document the plan and follow-up (13-15)</a:t>
            </a:r>
          </a:p>
          <a:p>
            <a:r>
              <a:rPr lang="en-US" sz="1200" kern="1200" dirty="0" smtClean="0">
                <a:solidFill>
                  <a:schemeClr val="tx1"/>
                </a:solidFill>
                <a:effectLst/>
                <a:latin typeface="+mn-lt"/>
                <a:ea typeface="+mn-ea"/>
                <a:cs typeface="+mn-cs"/>
              </a:rPr>
              <a:t>15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Putting it Together (16)</a:t>
            </a:r>
          </a:p>
          <a:p>
            <a:r>
              <a:rPr lang="en-US" sz="1200" kern="1200" dirty="0" smtClean="0">
                <a:solidFill>
                  <a:schemeClr val="tx1"/>
                </a:solidFill>
                <a:effectLst/>
                <a:latin typeface="+mn-lt"/>
                <a:ea typeface="+mn-ea"/>
                <a:cs typeface="+mn-cs"/>
              </a:rPr>
              <a:t>5</a:t>
            </a:r>
            <a:r>
              <a:rPr lang="en-US" sz="1200" kern="1200" baseline="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Closing (17)</a:t>
            </a:r>
          </a:p>
          <a:p>
            <a:endParaRPr lang="en-US" sz="1200" b="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Safety planning can be a challenging process. Many caseworkers want to ‘solve’ the safety problems of the survivor; however, this is often not possible. Often, safety planning is about trying to make a very dangerous situation slightly less dangerous.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addition, working with survivors on safety planning can risk giving the impression that a survivor is in control of, or at fault for, the violence s/he experiences. It is therefore important to emphasize (in this module and elsewhere) that this is never the case - safety planning recognizes that the survivor is in a violence situation that she does not have control for, and that within that space s/he can sometimes develop strategies to mitigate the worst of the violence.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Facilitators should be comfortable with case action planning, safety planning, and documentation of these processes - including how to maintain a survivor-centered approach, confidentiality and informed consent throughout. In addition, it would be helpful for the facilitators to understand which services are available in the area where participants will be working.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Case action planning is a step-by-step process in which the caseworker and survivor work together to identify and connect to needed services in a safe and supportive way. </a:t>
            </a:r>
          </a:p>
          <a:p>
            <a:pPr marL="171450" lvl="0" indent="-171450">
              <a:buFont typeface="Arial" charset="0"/>
              <a:buChar char="•"/>
            </a:pPr>
            <a:r>
              <a:rPr lang="en-US" sz="1200" kern="1200" dirty="0" smtClean="0">
                <a:solidFill>
                  <a:schemeClr val="tx1"/>
                </a:solidFill>
                <a:effectLst/>
                <a:latin typeface="+mn-lt"/>
                <a:ea typeface="+mn-ea"/>
                <a:cs typeface="+mn-cs"/>
              </a:rPr>
              <a:t>Violence is NEVER the fault of the survivor. Safety planning does not mean that survivors can control the violence that they experience; rather, it is merely a way to mitigate the worst of the consequences.</a:t>
            </a:r>
          </a:p>
          <a:p>
            <a:pPr marL="171450" lvl="0" indent="-171450">
              <a:buFont typeface="Arial" charset="0"/>
              <a:buChar char="•"/>
            </a:pPr>
            <a:r>
              <a:rPr lang="en-US" sz="1200" kern="1200" dirty="0" smtClean="0">
                <a:solidFill>
                  <a:schemeClr val="tx1"/>
                </a:solidFill>
                <a:effectLst/>
                <a:latin typeface="+mn-lt"/>
                <a:ea typeface="+mn-ea"/>
                <a:cs typeface="+mn-cs"/>
              </a:rPr>
              <a:t>Throughout the case action planning process, it is essential to continue to understand and support the survivor’s understanding of and control over what is happening by explaining risks and benefits and ensuring informed consent throughout. </a:t>
            </a:r>
            <a:endParaRPr lang="en-US" dirty="0" smtClean="0"/>
          </a:p>
        </p:txBody>
      </p:sp>
      <p:sp>
        <p:nvSpPr>
          <p:cNvPr id="34820" name="Slide Number Placeholder 3"/>
          <p:cNvSpPr>
            <a:spLocks noGrp="1"/>
          </p:cNvSpPr>
          <p:nvPr>
            <p:ph type="sldNum" sz="quarter" idx="5"/>
          </p:nvPr>
        </p:nvSpPr>
        <p:spPr bwMode="auto">
          <a:noFill/>
          <a:ln>
            <a:miter lim="800000"/>
            <a:headEnd/>
            <a:tailEnd/>
          </a:ln>
        </p:spPr>
        <p:txBody>
          <a:bodyPr/>
          <a:lstStyle/>
          <a:p>
            <a:fld id="{C2D44066-B45F-4E38-A100-9B204B60426C}" type="slidenum">
              <a:rPr lang="en-US">
                <a:solidFill>
                  <a:prstClr val="black"/>
                </a:solidFill>
              </a:rPr>
              <a:pPr/>
              <a:t>2</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objectives of this sessions are:</a:t>
            </a:r>
          </a:p>
          <a:p>
            <a:endParaRPr lang="en-US" dirty="0" smtClean="0"/>
          </a:p>
          <a:p>
            <a:pPr marL="171450" lvl="0" indent="-171450">
              <a:buFont typeface="Arial" charset="0"/>
              <a:buChar char="•"/>
            </a:pPr>
            <a:r>
              <a:rPr lang="en-US" sz="1200" kern="1200" dirty="0" smtClean="0">
                <a:solidFill>
                  <a:schemeClr val="tx1"/>
                </a:solidFill>
                <a:effectLst/>
                <a:latin typeface="+mn-lt"/>
                <a:ea typeface="+mn-ea"/>
                <a:cs typeface="+mn-cs"/>
              </a:rPr>
              <a:t>Be able to work with a survivor to map their needs</a:t>
            </a:r>
          </a:p>
          <a:p>
            <a:pPr marL="171450" lvl="0" indent="-171450">
              <a:buFont typeface="Arial" charset="0"/>
              <a:buChar char="•"/>
            </a:pPr>
            <a:r>
              <a:rPr lang="en-US" sz="1200" kern="1200" dirty="0" smtClean="0">
                <a:solidFill>
                  <a:schemeClr val="tx1"/>
                </a:solidFill>
                <a:effectLst/>
                <a:latin typeface="+mn-lt"/>
                <a:ea typeface="+mn-ea"/>
                <a:cs typeface="+mn-cs"/>
              </a:rPr>
              <a:t>Create a thorough plan with a survivor to connect them with services</a:t>
            </a:r>
          </a:p>
          <a:p>
            <a:pPr marL="171450" lvl="0" indent="-171450">
              <a:buFont typeface="Arial" charset="0"/>
              <a:buChar char="•"/>
            </a:pPr>
            <a:r>
              <a:rPr lang="en-US" sz="1200" kern="1200" dirty="0" smtClean="0">
                <a:solidFill>
                  <a:schemeClr val="tx1"/>
                </a:solidFill>
                <a:effectLst/>
                <a:latin typeface="+mn-lt"/>
                <a:ea typeface="+mn-ea"/>
                <a:cs typeface="+mn-cs"/>
              </a:rPr>
              <a:t>Understand how to document the case action plan with and for a survivor</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a:t>
            </a:r>
            <a:r>
              <a:rPr lang="en-US" baseline="0" dirty="0" smtClean="0"/>
              <a:t> we have done on our assessment, we can move into planning with the survivor how to meet the needs identified in the assessment.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xmlns="" val="2098903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case action, which is based on the information gathered during the assessment, guides services provision for the survivor. The</a:t>
            </a:r>
            <a:r>
              <a:rPr lang="en-US" baseline="0" dirty="0" smtClean="0"/>
              <a:t> case action helps you and the survivor plan how to meet their needs that were identified through the assessment.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5</a:t>
            </a:fld>
            <a:endParaRPr lang="en-US"/>
          </a:p>
        </p:txBody>
      </p:sp>
    </p:spTree>
    <p:extLst>
      <p:ext uri="{BB962C8B-B14F-4D97-AF65-F5344CB8AC3E}">
        <p14:creationId xmlns="" xmlns:p14="http://schemas.microsoft.com/office/powerpoint/2010/main" val="1718675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Case action planning</a:t>
            </a:r>
            <a:r>
              <a:rPr lang="en-US" baseline="0" dirty="0" smtClean="0"/>
              <a:t> is a collaborative effort between the caseworker and the survivor in which they identify interventions that can address the survivor’s needs and then discuss the positive and negative aspects of each referral. In order to complete this step thoroughly, the c</a:t>
            </a:r>
            <a:r>
              <a:rPr lang="en-US" dirty="0" smtClean="0"/>
              <a:t>aseworker must be familiar with typical interventions and services available in the community.</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Although Case Action Planning is a separate step in the case management process, it is important to recognize that often the process is not completely linear – there may be elements of assessment and action planning that happen together, or you may need to return to the assessment as more information comes out during action planning. Be prepared to review and revise based on the needs of the survivor. </a:t>
            </a:r>
            <a:endParaRPr lang="en-US" dirty="0" smtClean="0"/>
          </a:p>
          <a:p>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6</a:t>
            </a:fld>
            <a:endParaRPr lang="en-US"/>
          </a:p>
        </p:txBody>
      </p:sp>
    </p:spTree>
    <p:extLst>
      <p:ext uri="{BB962C8B-B14F-4D97-AF65-F5344CB8AC3E}">
        <p14:creationId xmlns="" xmlns:p14="http://schemas.microsoft.com/office/powerpoint/2010/main" val="3411091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developing</a:t>
            </a:r>
            <a:r>
              <a:rPr lang="en-US" baseline="0" dirty="0" smtClean="0"/>
              <a:t> the case action plan there is a clear process and flow to which will lead the caseworker and survivor from the prior step, assessment, to the finalized case action plan. We’ll discuss these steps in further detail. </a:t>
            </a:r>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7</a:t>
            </a:fld>
            <a:endParaRPr lang="en-US"/>
          </a:p>
        </p:txBody>
      </p:sp>
    </p:spTree>
    <p:extLst>
      <p:ext uri="{BB962C8B-B14F-4D97-AF65-F5344CB8AC3E}">
        <p14:creationId xmlns="" xmlns:p14="http://schemas.microsoft.com/office/powerpoint/2010/main" val="3344274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start, you</a:t>
            </a:r>
            <a:r>
              <a:rPr lang="en-US" baseline="0" dirty="0" smtClean="0"/>
              <a:t> will summarize with the survivor your joint assessment of their safety, medical, psychosocial, and legal needs. In doing so, you will verify with the survivor that it is also their understanding and discuss any other needs that she may want to add. You can begin this conversation as demonstrated in the conversation bubble by saying “</a:t>
            </a:r>
            <a:r>
              <a:rPr lang="en-US" dirty="0" smtClean="0">
                <a:solidFill>
                  <a:schemeClr val="tx1"/>
                </a:solidFill>
              </a:rPr>
              <a:t>Based on our conversation, my understanding is that you are worried about your safety when you return home, that you do not deed medical attention at this time, that you aren’t sure yet about any legal processes, and that you are feeling worried, sad and scared right now. Is that right, or is there anything  we need to add?”</a:t>
            </a:r>
          </a:p>
          <a:p>
            <a:endParaRPr lang="en-US"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8</a:t>
            </a:fld>
            <a:endParaRPr lang="en-US"/>
          </a:p>
        </p:txBody>
      </p:sp>
    </p:spTree>
    <p:extLst>
      <p:ext uri="{BB962C8B-B14F-4D97-AF65-F5344CB8AC3E}">
        <p14:creationId xmlns="" xmlns:p14="http://schemas.microsoft.com/office/powerpoint/2010/main" val="33869768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ensuring</a:t>
            </a:r>
            <a:r>
              <a:rPr lang="en-US" baseline="0" dirty="0" smtClean="0"/>
              <a:t> you and the survivor have the same understanding of their needs, you will discuss each need in further detail, explaining the interventions and/or services available in the community that may help meet their needs. </a:t>
            </a:r>
          </a:p>
          <a:p>
            <a:endParaRPr lang="en-US" baseline="0" dirty="0" smtClean="0"/>
          </a:p>
          <a:p>
            <a:r>
              <a:rPr lang="en-US" sz="1200" kern="1200" baseline="0" dirty="0" smtClean="0">
                <a:solidFill>
                  <a:schemeClr val="tx1"/>
                </a:solidFill>
                <a:latin typeface="+mn-lt"/>
                <a:ea typeface="+mn-ea"/>
                <a:cs typeface="+mn-cs"/>
              </a:rPr>
              <a:t>Discuss and set personal goals with the survivor. A significant part of a survivor’s healing and recovery depends on their own sense of empowerment. It is important to also identify short-term and realistic goals that the survivor can reach that will contribute to their own well-being. These should be related to the assessment you did, particularly the psychosocial assessment, in which you discussed the survivor’s emotional state, feelings and functioning as well as sources of support and strength. You can use this information</a:t>
            </a:r>
          </a:p>
          <a:p>
            <a:r>
              <a:rPr lang="en-US" sz="1200" kern="1200" baseline="0" dirty="0" smtClean="0">
                <a:solidFill>
                  <a:schemeClr val="tx1"/>
                </a:solidFill>
                <a:latin typeface="+mn-lt"/>
                <a:ea typeface="+mn-ea"/>
                <a:cs typeface="+mn-cs"/>
              </a:rPr>
              <a:t>to help the survivor formulate concrete goals and strategies for achieving them. For example, if a survivor discussed feeling alone or isolated, you can talk about creating a goal to make a routine appointment with a friend or family member. Or agree that the survivor will return to certain routines that help bring them joy or stability, or spiritual practices that bring them strength. As much as possible, allow the survivor to identify these goals on their own—you can offer your support by bringing the person back to the information you</a:t>
            </a:r>
          </a:p>
          <a:p>
            <a:r>
              <a:rPr lang="en-US" sz="1200" kern="1200" baseline="0" dirty="0" smtClean="0">
                <a:solidFill>
                  <a:schemeClr val="tx1"/>
                </a:solidFill>
                <a:latin typeface="+mn-lt"/>
                <a:ea typeface="+mn-ea"/>
                <a:cs typeface="+mn-cs"/>
              </a:rPr>
              <a:t>discussed during the assessment.</a:t>
            </a: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90DE82CF-111A-48C3-9B62-44A2FA92CA0D}" type="slidenum">
              <a:rPr lang="en-US" smtClean="0"/>
              <a:pPr/>
              <a:t>9</a:t>
            </a:fld>
            <a:endParaRPr lang="en-US"/>
          </a:p>
        </p:txBody>
      </p:sp>
    </p:spTree>
    <p:extLst>
      <p:ext uri="{BB962C8B-B14F-4D97-AF65-F5344CB8AC3E}">
        <p14:creationId xmlns="" xmlns:p14="http://schemas.microsoft.com/office/powerpoint/2010/main" val="27584001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04/24/2017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 id="2147483752" r:id="rId18"/>
    <p:sldLayoutId id="2147483753" r:id="rId19"/>
    <p:sldLayoutId id="2147483754" r:id="rId20"/>
    <p:sldLayoutId id="2147483755" r:id="rId21"/>
    <p:sldLayoutId id="2147483756" r:id="rId22"/>
    <p:sldLayoutId id="2147483757" r:id="rId23"/>
    <p:sldLayoutId id="214748375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422" y="2572059"/>
            <a:ext cx="4769556" cy="1545564"/>
          </a:xfrm>
        </p:spPr>
        <p:txBody>
          <a:bodyPr>
            <a:normAutofit fontScale="90000"/>
          </a:bodyPr>
          <a:lstStyle/>
          <a:p>
            <a:r>
              <a:rPr lang="en-US" dirty="0" smtClean="0"/>
              <a:t>Activity: mapping needs</a:t>
            </a:r>
            <a:endParaRPr lang="en-US" dirty="0"/>
          </a:p>
        </p:txBody>
      </p:sp>
      <p:sp>
        <p:nvSpPr>
          <p:cNvPr id="3" name="Content Placeholder 2"/>
          <p:cNvSpPr>
            <a:spLocks noGrp="1"/>
          </p:cNvSpPr>
          <p:nvPr>
            <p:ph idx="1"/>
          </p:nvPr>
        </p:nvSpPr>
        <p:spPr>
          <a:xfrm>
            <a:off x="6967699" y="880656"/>
            <a:ext cx="4478866" cy="5053469"/>
          </a:xfrm>
        </p:spPr>
        <p:txBody>
          <a:bodyPr>
            <a:normAutofit fontScale="92500" lnSpcReduction="10000"/>
          </a:bodyPr>
          <a:lstStyle/>
          <a:p>
            <a:pPr marL="0">
              <a:buFont typeface="Arial" pitchFamily="34" charset="0"/>
              <a:buChar char="•"/>
            </a:pPr>
            <a:r>
              <a:rPr lang="en-US" sz="2400" dirty="0">
                <a:solidFill>
                  <a:schemeClr val="tx1"/>
                </a:solidFill>
              </a:rPr>
              <a:t>In </a:t>
            </a:r>
            <a:r>
              <a:rPr lang="en-US" sz="2400" dirty="0" smtClean="0">
                <a:solidFill>
                  <a:schemeClr val="tx1"/>
                </a:solidFill>
              </a:rPr>
              <a:t>small groups, you will map out a survivor’s needs. </a:t>
            </a:r>
          </a:p>
          <a:p>
            <a:pPr marL="0">
              <a:buFont typeface="Arial" pitchFamily="34" charset="0"/>
              <a:buChar char="•"/>
            </a:pPr>
            <a:r>
              <a:rPr lang="en-US" sz="2400" dirty="0" smtClean="0">
                <a:solidFill>
                  <a:schemeClr val="tx1"/>
                </a:solidFill>
              </a:rPr>
              <a:t>Each group will be given a case study that includes information from an assessment and a “needs map”. For </a:t>
            </a:r>
            <a:r>
              <a:rPr lang="en-US" sz="2400" b="1" dirty="0" smtClean="0">
                <a:solidFill>
                  <a:schemeClr val="tx1"/>
                </a:solidFill>
              </a:rPr>
              <a:t>each of the needs the group identifies </a:t>
            </a:r>
            <a:r>
              <a:rPr lang="en-US" sz="2400" dirty="0" smtClean="0">
                <a:solidFill>
                  <a:schemeClr val="tx1"/>
                </a:solidFill>
              </a:rPr>
              <a:t>from the case study, </a:t>
            </a:r>
            <a:r>
              <a:rPr lang="en-US" sz="2400" b="1" dirty="0" smtClean="0">
                <a:solidFill>
                  <a:schemeClr val="tx1"/>
                </a:solidFill>
              </a:rPr>
              <a:t>determine which area the need fits in on the needs map</a:t>
            </a:r>
            <a:r>
              <a:rPr lang="en-US" sz="2400" dirty="0" smtClean="0">
                <a:solidFill>
                  <a:schemeClr val="tx1"/>
                </a:solidFill>
              </a:rPr>
              <a:t>. </a:t>
            </a:r>
          </a:p>
          <a:p>
            <a:pPr marL="0">
              <a:buFont typeface="Arial" pitchFamily="34" charset="0"/>
              <a:buChar char="•"/>
            </a:pPr>
            <a:r>
              <a:rPr lang="en-US" sz="2400" dirty="0" smtClean="0">
                <a:solidFill>
                  <a:schemeClr val="tx1"/>
                </a:solidFill>
              </a:rPr>
              <a:t>Be prepared to discuss as a larger group.</a:t>
            </a:r>
            <a:endParaRPr lang="en-US" sz="2400" b="1" dirty="0" smtClean="0">
              <a:solidFill>
                <a:schemeClr val="tx1"/>
              </a:solidFill>
            </a:endParaRPr>
          </a:p>
        </p:txBody>
      </p:sp>
    </p:spTree>
    <p:extLst>
      <p:ext uri="{BB962C8B-B14F-4D97-AF65-F5344CB8AC3E}">
        <p14:creationId xmlns="" xmlns:p14="http://schemas.microsoft.com/office/powerpoint/2010/main" val="3411427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planning</a:t>
            </a:r>
            <a:endParaRPr lang="en-US" dirty="0"/>
          </a:p>
        </p:txBody>
      </p:sp>
      <p:sp>
        <p:nvSpPr>
          <p:cNvPr id="3" name="Content Placeholder 2"/>
          <p:cNvSpPr>
            <a:spLocks noGrp="1"/>
          </p:cNvSpPr>
          <p:nvPr>
            <p:ph idx="1"/>
          </p:nvPr>
        </p:nvSpPr>
        <p:spPr>
          <a:xfrm>
            <a:off x="590550" y="1733550"/>
            <a:ext cx="10801350" cy="4575175"/>
          </a:xfrm>
        </p:spPr>
        <p:txBody>
          <a:bodyPr/>
          <a:lstStyle/>
          <a:p>
            <a:pPr marL="0" indent="0">
              <a:buNone/>
            </a:pPr>
            <a:r>
              <a:rPr lang="en-US" sz="2400" dirty="0" smtClean="0">
                <a:solidFill>
                  <a:schemeClr val="tx1"/>
                </a:solidFill>
              </a:rPr>
              <a:t>Intervention </a:t>
            </a:r>
            <a:r>
              <a:rPr lang="en-US" sz="2400" dirty="0">
                <a:solidFill>
                  <a:schemeClr val="tx1"/>
                </a:solidFill>
              </a:rPr>
              <a:t>with survivors to help them analyze the risks for harm in their lives and think about how to reduce those risks</a:t>
            </a:r>
          </a:p>
          <a:p>
            <a:pPr marL="0" indent="0">
              <a:buNone/>
            </a:pPr>
            <a:r>
              <a:rPr lang="en-US" b="1" dirty="0" smtClean="0">
                <a:solidFill>
                  <a:schemeClr val="tx1"/>
                </a:solidFill>
              </a:rPr>
              <a:t>*the </a:t>
            </a:r>
            <a:r>
              <a:rPr lang="en-US" b="1" dirty="0">
                <a:solidFill>
                  <a:schemeClr val="tx1"/>
                </a:solidFill>
              </a:rPr>
              <a:t>survivor </a:t>
            </a:r>
            <a:r>
              <a:rPr lang="en-US" b="1" dirty="0" smtClean="0">
                <a:solidFill>
                  <a:schemeClr val="tx1"/>
                </a:solidFill>
              </a:rPr>
              <a:t>can’t </a:t>
            </a:r>
            <a:r>
              <a:rPr lang="en-US" b="1" dirty="0">
                <a:solidFill>
                  <a:schemeClr val="tx1"/>
                </a:solidFill>
              </a:rPr>
              <a:t>control when and where they experience violence* </a:t>
            </a:r>
          </a:p>
          <a:p>
            <a:pPr marL="0" indent="0">
              <a:buNone/>
            </a:pPr>
            <a:r>
              <a:rPr lang="en-US" dirty="0" smtClean="0">
                <a:solidFill>
                  <a:schemeClr val="tx1"/>
                </a:solidFill>
              </a:rPr>
              <a:t>Key tasks: </a:t>
            </a:r>
          </a:p>
          <a:p>
            <a:pPr>
              <a:buClr>
                <a:schemeClr val="accent4">
                  <a:lumMod val="75000"/>
                </a:schemeClr>
              </a:buClr>
              <a:buFont typeface="Arial" panose="020B0604020202020204" pitchFamily="34" charset="0"/>
              <a:buChar char="•"/>
            </a:pPr>
            <a:r>
              <a:rPr lang="en-US" dirty="0" smtClean="0">
                <a:solidFill>
                  <a:schemeClr val="tx1"/>
                </a:solidFill>
              </a:rPr>
              <a:t> Identify what the survivor has been doing since the incident to keep themselves safe and  how those strategies have been working</a:t>
            </a:r>
          </a:p>
          <a:p>
            <a:pPr>
              <a:buClr>
                <a:schemeClr val="accent4">
                  <a:lumMod val="75000"/>
                </a:schemeClr>
              </a:buClr>
              <a:buFont typeface="Arial" panose="020B0604020202020204" pitchFamily="34" charset="0"/>
              <a:buChar char="•"/>
            </a:pPr>
            <a:r>
              <a:rPr lang="en-US" dirty="0" smtClean="0">
                <a:solidFill>
                  <a:schemeClr val="tx1"/>
                </a:solidFill>
              </a:rPr>
              <a:t> If there are particular places or people that are unsafe, identify strategies for avoiding or mitigating the danger in those situations </a:t>
            </a:r>
          </a:p>
          <a:p>
            <a:pPr>
              <a:buClr>
                <a:schemeClr val="accent4">
                  <a:lumMod val="75000"/>
                </a:schemeClr>
              </a:buClr>
              <a:buFont typeface="Arial" panose="020B0604020202020204" pitchFamily="34" charset="0"/>
              <a:buChar char="•"/>
            </a:pPr>
            <a:r>
              <a:rPr lang="en-US" dirty="0" smtClean="0">
                <a:solidFill>
                  <a:schemeClr val="tx1"/>
                </a:solidFill>
              </a:rPr>
              <a:t>Identify safe people and places the survivor can go to in an emergency or for protection </a:t>
            </a:r>
          </a:p>
          <a:p>
            <a:pPr>
              <a:buClr>
                <a:schemeClr val="accent4">
                  <a:lumMod val="75000"/>
                </a:schemeClr>
              </a:buClr>
              <a:buNone/>
            </a:pPr>
            <a:endParaRPr lang="en-US" dirty="0">
              <a:solidFill>
                <a:schemeClr val="tx1"/>
              </a:solidFill>
            </a:endParaRPr>
          </a:p>
        </p:txBody>
      </p:sp>
    </p:spTree>
    <p:extLst>
      <p:ext uri="{BB962C8B-B14F-4D97-AF65-F5344CB8AC3E}">
        <p14:creationId xmlns="" xmlns:p14="http://schemas.microsoft.com/office/powerpoint/2010/main" val="11392869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272" y="2648259"/>
            <a:ext cx="4769556" cy="1545564"/>
          </a:xfrm>
        </p:spPr>
        <p:txBody>
          <a:bodyPr>
            <a:normAutofit fontScale="90000"/>
          </a:bodyPr>
          <a:lstStyle/>
          <a:p>
            <a:r>
              <a:rPr lang="en-US" dirty="0" smtClean="0"/>
              <a:t>ACTIVITY: </a:t>
            </a:r>
            <a:br>
              <a:rPr lang="en-US" dirty="0" smtClean="0"/>
            </a:br>
            <a:r>
              <a:rPr lang="en-US" dirty="0" smtClean="0"/>
              <a:t>SAFETY PLANNING</a:t>
            </a:r>
            <a:endParaRPr lang="en-US" dirty="0"/>
          </a:p>
        </p:txBody>
      </p:sp>
      <p:sp>
        <p:nvSpPr>
          <p:cNvPr id="3" name="Content Placeholder 2"/>
          <p:cNvSpPr>
            <a:spLocks noGrp="1"/>
          </p:cNvSpPr>
          <p:nvPr>
            <p:ph idx="1"/>
          </p:nvPr>
        </p:nvSpPr>
        <p:spPr/>
        <p:txBody>
          <a:bodyPr/>
          <a:lstStyle/>
          <a:p>
            <a:r>
              <a:rPr lang="en-US" sz="2400" dirty="0" smtClean="0">
                <a:solidFill>
                  <a:schemeClr val="tx1"/>
                </a:solidFill>
              </a:rPr>
              <a:t>In pairs, using the case study take turns practicing being a caseworker and carrying out safety planning. </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Referrals – who, what, where &amp; when?</a:t>
            </a:r>
            <a:endParaRPr lang="en-US" dirty="0"/>
          </a:p>
        </p:txBody>
      </p:sp>
      <p:sp>
        <p:nvSpPr>
          <p:cNvPr id="3" name="Content Placeholder 2"/>
          <p:cNvSpPr>
            <a:spLocks noGrp="1"/>
          </p:cNvSpPr>
          <p:nvPr>
            <p:ph idx="1"/>
          </p:nvPr>
        </p:nvSpPr>
        <p:spPr/>
        <p:txBody>
          <a:bodyPr/>
          <a:lstStyle/>
          <a:p>
            <a:pPr indent="-457200">
              <a:buNone/>
            </a:pPr>
            <a:r>
              <a:rPr lang="en-US" sz="2400" b="1" dirty="0" smtClean="0">
                <a:solidFill>
                  <a:schemeClr val="tx1"/>
                </a:solidFill>
              </a:rPr>
              <a:t>Get informed consent by explaining</a:t>
            </a:r>
            <a:r>
              <a:rPr lang="en-US" sz="2400" dirty="0" smtClean="0">
                <a:solidFill>
                  <a:schemeClr val="tx1"/>
                </a:solidFill>
              </a:rPr>
              <a:t>: </a:t>
            </a:r>
          </a:p>
          <a:p>
            <a:pPr indent="-457200">
              <a:buClr>
                <a:schemeClr val="accent4">
                  <a:lumMod val="75000"/>
                </a:schemeClr>
              </a:buClr>
              <a:buFont typeface="Arial" panose="020B0604020202020204" pitchFamily="34" charset="0"/>
              <a:buChar char="•"/>
            </a:pPr>
            <a:r>
              <a:rPr lang="en-US" dirty="0" smtClean="0">
                <a:solidFill>
                  <a:schemeClr val="tx1"/>
                </a:solidFill>
              </a:rPr>
              <a:t>What will happen as a result of the referral</a:t>
            </a:r>
          </a:p>
          <a:p>
            <a:pPr indent="-457200">
              <a:buClr>
                <a:schemeClr val="accent4">
                  <a:lumMod val="75000"/>
                </a:schemeClr>
              </a:buClr>
              <a:buFont typeface="Arial" panose="020B0604020202020204" pitchFamily="34" charset="0"/>
              <a:buChar char="•"/>
            </a:pPr>
            <a:r>
              <a:rPr lang="en-US" dirty="0" smtClean="0">
                <a:solidFill>
                  <a:schemeClr val="tx1"/>
                </a:solidFill>
              </a:rPr>
              <a:t>The benefits and risks of each intervention</a:t>
            </a:r>
          </a:p>
          <a:p>
            <a:pPr indent="-457200">
              <a:buClr>
                <a:schemeClr val="accent4">
                  <a:lumMod val="75000"/>
                </a:schemeClr>
              </a:buClr>
              <a:buFont typeface="Arial" panose="020B0604020202020204" pitchFamily="34" charset="0"/>
              <a:buChar char="•"/>
            </a:pPr>
            <a:r>
              <a:rPr lang="en-US" dirty="0" smtClean="0">
                <a:solidFill>
                  <a:schemeClr val="tx1"/>
                </a:solidFill>
              </a:rPr>
              <a:t>The survivor has the right to decline or refuse any intervention</a:t>
            </a:r>
          </a:p>
          <a:p>
            <a:pPr indent="-457200">
              <a:buClr>
                <a:schemeClr val="accent4">
                  <a:lumMod val="75000"/>
                </a:schemeClr>
              </a:buClr>
              <a:buFont typeface="Arial" panose="020B0604020202020204" pitchFamily="34" charset="0"/>
              <a:buChar char="•"/>
            </a:pPr>
            <a:r>
              <a:rPr lang="en-US" dirty="0" smtClean="0">
                <a:solidFill>
                  <a:schemeClr val="tx1"/>
                </a:solidFill>
              </a:rPr>
              <a:t>What information will be shared in the referral process</a:t>
            </a:r>
          </a:p>
          <a:p>
            <a:pPr indent="-457200">
              <a:buClr>
                <a:schemeClr val="accent4">
                  <a:lumMod val="75000"/>
                </a:schemeClr>
              </a:buClr>
              <a:buFont typeface="Arial" panose="020B0604020202020204" pitchFamily="34" charset="0"/>
              <a:buChar char="•"/>
            </a:pPr>
            <a:r>
              <a:rPr lang="en-US" dirty="0" smtClean="0">
                <a:solidFill>
                  <a:schemeClr val="tx1"/>
                </a:solidFill>
              </a:rPr>
              <a:t>Identify who will be responsible for facilitating the intervention or services</a:t>
            </a:r>
          </a:p>
          <a:p>
            <a:pPr indent="-457200">
              <a:buClr>
                <a:schemeClr val="accent4">
                  <a:lumMod val="75000"/>
                </a:schemeClr>
              </a:buClr>
              <a:buFont typeface="Arial" panose="020B0604020202020204" pitchFamily="34" charset="0"/>
              <a:buChar char="•"/>
            </a:pPr>
            <a:r>
              <a:rPr lang="en-US" dirty="0" smtClean="0">
                <a:solidFill>
                  <a:schemeClr val="tx1"/>
                </a:solidFill>
              </a:rPr>
              <a:t>Make accompaniment plans while safeguarding confidentiality</a:t>
            </a:r>
            <a:endParaRPr lang="en-US" dirty="0">
              <a:solidFill>
                <a:schemeClr val="tx1"/>
              </a:solidFill>
            </a:endParaRPr>
          </a:p>
        </p:txBody>
      </p:sp>
    </p:spTree>
    <p:extLst>
      <p:ext uri="{BB962C8B-B14F-4D97-AF65-F5344CB8AC3E}">
        <p14:creationId xmlns="" xmlns:p14="http://schemas.microsoft.com/office/powerpoint/2010/main" val="1810434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services</a:t>
            </a:r>
            <a:endParaRPr lang="en-US" dirty="0"/>
          </a:p>
        </p:txBody>
      </p:sp>
      <p:sp>
        <p:nvSpPr>
          <p:cNvPr id="3" name="Content Placeholder 2"/>
          <p:cNvSpPr>
            <a:spLocks noGrp="1"/>
          </p:cNvSpPr>
          <p:nvPr>
            <p:ph idx="1"/>
          </p:nvPr>
        </p:nvSpPr>
        <p:spPr/>
        <p:txBody>
          <a:bodyPr>
            <a:noAutofit/>
          </a:bodyPr>
          <a:lstStyle/>
          <a:p>
            <a:r>
              <a:rPr lang="en-US" sz="1600" dirty="0" smtClean="0">
                <a:solidFill>
                  <a:schemeClr val="tx1"/>
                </a:solidFill>
              </a:rPr>
              <a:t>This activity is designed to </a:t>
            </a:r>
            <a:r>
              <a:rPr lang="en-US" sz="1600" b="1" dirty="0" smtClean="0">
                <a:solidFill>
                  <a:schemeClr val="tx1"/>
                </a:solidFill>
              </a:rPr>
              <a:t>practice case planning </a:t>
            </a:r>
            <a:r>
              <a:rPr lang="en-US" sz="1600" dirty="0" smtClean="0">
                <a:solidFill>
                  <a:schemeClr val="tx1"/>
                </a:solidFill>
              </a:rPr>
              <a:t>while also </a:t>
            </a:r>
            <a:r>
              <a:rPr lang="en-US" sz="1600" b="1" dirty="0" smtClean="0">
                <a:solidFill>
                  <a:schemeClr val="tx1"/>
                </a:solidFill>
              </a:rPr>
              <a:t>thinking through the resources and services you have at your disposal</a:t>
            </a:r>
            <a:r>
              <a:rPr lang="en-US" sz="1600" dirty="0" smtClean="0">
                <a:solidFill>
                  <a:schemeClr val="tx1"/>
                </a:solidFill>
              </a:rPr>
              <a:t>. </a:t>
            </a:r>
          </a:p>
          <a:p>
            <a:r>
              <a:rPr lang="en-US" sz="1600" dirty="0" smtClean="0">
                <a:solidFill>
                  <a:schemeClr val="tx1"/>
                </a:solidFill>
              </a:rPr>
              <a:t>Based on the assessment data from the previous activity, individually identify which </a:t>
            </a:r>
            <a:r>
              <a:rPr lang="en-US" sz="1600" b="1" dirty="0" smtClean="0">
                <a:solidFill>
                  <a:schemeClr val="tx1"/>
                </a:solidFill>
              </a:rPr>
              <a:t>types of services/referrals you might suggest to this client using the resources you have available in your </a:t>
            </a:r>
            <a:r>
              <a:rPr lang="en-US" sz="1600" b="1" i="1" dirty="0" smtClean="0">
                <a:solidFill>
                  <a:schemeClr val="tx1"/>
                </a:solidFill>
              </a:rPr>
              <a:t>real-life work</a:t>
            </a:r>
            <a:r>
              <a:rPr lang="en-US" sz="1600" dirty="0" smtClean="0">
                <a:solidFill>
                  <a:schemeClr val="tx1"/>
                </a:solidFill>
              </a:rPr>
              <a:t>. </a:t>
            </a:r>
          </a:p>
          <a:p>
            <a:r>
              <a:rPr lang="en-US" sz="1600" dirty="0" smtClean="0">
                <a:solidFill>
                  <a:schemeClr val="tx1"/>
                </a:solidFill>
              </a:rPr>
              <a:t>In the same small groups from </a:t>
            </a:r>
            <a:r>
              <a:rPr lang="en-US" sz="1600" dirty="0" smtClean="0">
                <a:solidFill>
                  <a:schemeClr val="tx1"/>
                </a:solidFill>
              </a:rPr>
              <a:t>the Mapping Activity , </a:t>
            </a:r>
            <a:r>
              <a:rPr lang="en-US" sz="1600" b="1" dirty="0" smtClean="0">
                <a:solidFill>
                  <a:schemeClr val="tx1"/>
                </a:solidFill>
              </a:rPr>
              <a:t>discuss your experience completing the planning document,</a:t>
            </a:r>
            <a:r>
              <a:rPr lang="en-US" sz="1600" dirty="0" smtClean="0">
                <a:solidFill>
                  <a:schemeClr val="tx1"/>
                </a:solidFill>
              </a:rPr>
              <a:t> including:</a:t>
            </a:r>
          </a:p>
          <a:p>
            <a:r>
              <a:rPr lang="en-US" sz="1600" dirty="0" smtClean="0">
                <a:solidFill>
                  <a:schemeClr val="tx1"/>
                </a:solidFill>
              </a:rPr>
              <a:t>Were there any needed services/resources that were challenging to identify?</a:t>
            </a:r>
          </a:p>
          <a:p>
            <a:r>
              <a:rPr lang="en-US" sz="1600" dirty="0" smtClean="0">
                <a:solidFill>
                  <a:schemeClr val="tx1"/>
                </a:solidFill>
              </a:rPr>
              <a:t>Do you see any gaps in services/resources available? </a:t>
            </a:r>
          </a:p>
        </p:txBody>
      </p:sp>
    </p:spTree>
    <p:extLst>
      <p:ext uri="{BB962C8B-B14F-4D97-AF65-F5344CB8AC3E}">
        <p14:creationId xmlns="" xmlns:p14="http://schemas.microsoft.com/office/powerpoint/2010/main" val="17697533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 the plan</a:t>
            </a:r>
            <a:endParaRPr lang="en-US" dirty="0"/>
          </a:p>
        </p:txBody>
      </p:sp>
      <p:graphicFrame>
        <p:nvGraphicFramePr>
          <p:cNvPr id="8" name="Content Placeholder 7"/>
          <p:cNvGraphicFramePr>
            <a:graphicFrameLocks noGrp="1"/>
          </p:cNvGraphicFramePr>
          <p:nvPr>
            <p:ph idx="1"/>
            <p:extLst>
              <p:ext uri="{D42A27DB-BD31-4B8C-83A1-F6EECF244321}">
                <p14:modId xmlns="" xmlns:p14="http://schemas.microsoft.com/office/powerpoint/2010/main" val="3385036172"/>
              </p:ext>
            </p:extLst>
          </p:nvPr>
        </p:nvGraphicFramePr>
        <p:xfrm>
          <a:off x="5377487" y="2096539"/>
          <a:ext cx="5389853" cy="4046180"/>
        </p:xfrm>
        <a:graphic>
          <a:graphicData uri="http://schemas.openxmlformats.org/drawingml/2006/table">
            <a:tbl>
              <a:tblPr firstRow="1" firstCol="1" bandRow="1">
                <a:tableStyleId>{5C22544A-7EE6-4342-B048-85BDC9FD1C3A}</a:tableStyleId>
              </a:tblPr>
              <a:tblGrid>
                <a:gridCol w="3049061"/>
                <a:gridCol w="1209821"/>
                <a:gridCol w="1130971"/>
              </a:tblGrid>
              <a:tr h="1049546">
                <a:tc>
                  <a:txBody>
                    <a:bodyPr/>
                    <a:lstStyle/>
                    <a:p>
                      <a:pPr marL="0" marR="0">
                        <a:lnSpc>
                          <a:spcPct val="115000"/>
                        </a:lnSpc>
                        <a:spcBef>
                          <a:spcPts val="0"/>
                        </a:spcBef>
                        <a:spcAft>
                          <a:spcPts val="1000"/>
                        </a:spcAft>
                      </a:pPr>
                      <a:r>
                        <a:rPr lang="en-US" sz="1800" dirty="0" smtClean="0">
                          <a:effectLst/>
                          <a:latin typeface="+mn-lt"/>
                          <a:ea typeface="+mn-ea"/>
                          <a:cs typeface="+mn-cs"/>
                        </a:rPr>
                        <a:t>Action</a:t>
                      </a:r>
                      <a:r>
                        <a:rPr lang="en-US" sz="1800" baseline="0" dirty="0" smtClean="0">
                          <a:effectLst/>
                          <a:latin typeface="+mn-lt"/>
                          <a:ea typeface="+mn-ea"/>
                          <a:cs typeface="+mn-cs"/>
                        </a:rPr>
                        <a:t> Points/ Goals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tc>
                  <a:txBody>
                    <a:bodyPr/>
                    <a:lstStyle/>
                    <a:p>
                      <a:pPr marL="0" marR="0">
                        <a:lnSpc>
                          <a:spcPct val="115000"/>
                        </a:lnSpc>
                        <a:spcBef>
                          <a:spcPts val="0"/>
                        </a:spcBef>
                        <a:spcAft>
                          <a:spcPts val="100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Who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tc>
                  <a:txBody>
                    <a:bodyPr/>
                    <a:lstStyle/>
                    <a:p>
                      <a:pPr marL="0" marR="0">
                        <a:lnSpc>
                          <a:spcPct val="115000"/>
                        </a:lnSpc>
                        <a:spcBef>
                          <a:spcPts val="0"/>
                        </a:spcBef>
                        <a:spcAft>
                          <a:spcPts val="100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By When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tr>
              <a:tr h="1498317">
                <a:tc>
                  <a:txBody>
                    <a:bodyPr/>
                    <a:lstStyle/>
                    <a:p>
                      <a:pPr marL="0" marR="0">
                        <a:lnSpc>
                          <a:spcPct val="115000"/>
                        </a:lnSpc>
                        <a:spcBef>
                          <a:spcPts val="0"/>
                        </a:spcBef>
                        <a:spcAft>
                          <a:spcPts val="10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tc>
                  <a:txBody>
                    <a:bodyPr/>
                    <a:lstStyle/>
                    <a:p>
                      <a:pPr marL="0" marR="0">
                        <a:lnSpc>
                          <a:spcPct val="115000"/>
                        </a:lnSpc>
                        <a:spcBef>
                          <a:spcPts val="0"/>
                        </a:spcBef>
                        <a:spcAft>
                          <a:spcPts val="100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tc>
                  <a:txBody>
                    <a:bodyPr/>
                    <a:lstStyle/>
                    <a:p>
                      <a:pPr marL="0" marR="0">
                        <a:lnSpc>
                          <a:spcPct val="115000"/>
                        </a:lnSpc>
                        <a:spcBef>
                          <a:spcPts val="0"/>
                        </a:spcBef>
                        <a:spcAft>
                          <a:spcPts val="100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tr>
              <a:tr h="1498317">
                <a:tc>
                  <a:txBody>
                    <a:bodyPr/>
                    <a:lstStyle/>
                    <a:p>
                      <a:pPr marL="0" marR="0">
                        <a:lnSpc>
                          <a:spcPct val="115000"/>
                        </a:lnSpc>
                        <a:spcBef>
                          <a:spcPts val="0"/>
                        </a:spcBef>
                        <a:spcAft>
                          <a:spcPts val="10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tc>
                  <a:txBody>
                    <a:bodyPr/>
                    <a:lstStyle/>
                    <a:p>
                      <a:pPr marL="0" marR="0">
                        <a:lnSpc>
                          <a:spcPct val="115000"/>
                        </a:lnSpc>
                        <a:spcBef>
                          <a:spcPts val="0"/>
                        </a:spcBef>
                        <a:spcAft>
                          <a:spcPts val="1000"/>
                        </a:spcAft>
                      </a:pP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tc>
                  <a:txBody>
                    <a:bodyPr/>
                    <a:lstStyle/>
                    <a:p>
                      <a:pPr marL="0" marR="0">
                        <a:lnSpc>
                          <a:spcPct val="115000"/>
                        </a:lnSpc>
                        <a:spcBef>
                          <a:spcPts val="0"/>
                        </a:spcBef>
                        <a:spcAft>
                          <a:spcPts val="10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tr>
            </a:tbl>
          </a:graphicData>
        </a:graphic>
      </p:graphicFrame>
      <p:sp>
        <p:nvSpPr>
          <p:cNvPr id="9" name="TextBox 8"/>
          <p:cNvSpPr txBox="1"/>
          <p:nvPr/>
        </p:nvSpPr>
        <p:spPr>
          <a:xfrm>
            <a:off x="471521" y="2208625"/>
            <a:ext cx="3233531" cy="3354765"/>
          </a:xfrm>
          <a:prstGeom prst="rect">
            <a:avLst/>
          </a:prstGeom>
          <a:noFill/>
        </p:spPr>
        <p:txBody>
          <a:bodyPr wrap="square" rtlCol="0">
            <a:spAutoFit/>
          </a:bodyPr>
          <a:lstStyle/>
          <a:p>
            <a:pPr marL="342900" indent="-342900">
              <a:spcAft>
                <a:spcPts val="1200"/>
              </a:spcAft>
              <a:buClr>
                <a:schemeClr val="accent4">
                  <a:lumMod val="75000"/>
                </a:schemeClr>
              </a:buClr>
              <a:buFont typeface="Arial" panose="020B0604020202020204" pitchFamily="34" charset="0"/>
              <a:buChar char="•"/>
            </a:pPr>
            <a:r>
              <a:rPr lang="en-US" sz="2400" dirty="0" smtClean="0"/>
              <a:t>Document the plan on a case action plan form</a:t>
            </a:r>
          </a:p>
          <a:p>
            <a:pPr marL="342900" indent="-342900">
              <a:spcAft>
                <a:spcPts val="1200"/>
              </a:spcAft>
              <a:buClr>
                <a:schemeClr val="accent4">
                  <a:lumMod val="75000"/>
                </a:schemeClr>
              </a:buClr>
              <a:buFont typeface="Arial" panose="020B0604020202020204" pitchFamily="34" charset="0"/>
              <a:buChar char="•"/>
            </a:pPr>
            <a:r>
              <a:rPr lang="en-US" sz="2400" dirty="0" smtClean="0"/>
              <a:t>Conduct a final review</a:t>
            </a:r>
          </a:p>
          <a:p>
            <a:pPr marL="342900" indent="-342900">
              <a:spcAft>
                <a:spcPts val="1200"/>
              </a:spcAft>
              <a:buClr>
                <a:schemeClr val="accent4">
                  <a:lumMod val="75000"/>
                </a:schemeClr>
              </a:buClr>
              <a:buFont typeface="Arial" panose="020B0604020202020204" pitchFamily="34" charset="0"/>
              <a:buChar char="•"/>
            </a:pPr>
            <a:r>
              <a:rPr lang="en-US" sz="2400" dirty="0" smtClean="0"/>
              <a:t>Ensure all relevant consent forms are signed for referrals </a:t>
            </a:r>
            <a:endParaRPr lang="en-US" sz="2400" dirty="0"/>
          </a:p>
        </p:txBody>
      </p:sp>
    </p:spTree>
    <p:extLst>
      <p:ext uri="{BB962C8B-B14F-4D97-AF65-F5344CB8AC3E}">
        <p14:creationId xmlns="" xmlns:p14="http://schemas.microsoft.com/office/powerpoint/2010/main" val="16582355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for follow-up </a:t>
            </a:r>
            <a:endParaRPr lang="en-US" dirty="0"/>
          </a:p>
        </p:txBody>
      </p:sp>
      <p:sp>
        <p:nvSpPr>
          <p:cNvPr id="3" name="Content Placeholder 2"/>
          <p:cNvSpPr>
            <a:spLocks noGrp="1"/>
          </p:cNvSpPr>
          <p:nvPr>
            <p:ph idx="1"/>
          </p:nvPr>
        </p:nvSpPr>
        <p:spPr/>
        <p:txBody>
          <a:bodyPr/>
          <a:lstStyle/>
          <a:p>
            <a:r>
              <a:rPr lang="en-US" dirty="0" smtClean="0">
                <a:solidFill>
                  <a:schemeClr val="tx1"/>
                </a:solidFill>
              </a:rPr>
              <a:t>Identify a time and place for a follow-up meeting </a:t>
            </a:r>
          </a:p>
          <a:p>
            <a:r>
              <a:rPr lang="en-US" dirty="0" smtClean="0">
                <a:solidFill>
                  <a:schemeClr val="tx1"/>
                </a:solidFill>
              </a:rPr>
              <a:t>Explore what will be safest for the survivor: </a:t>
            </a:r>
          </a:p>
          <a:p>
            <a:pPr marL="339725" indent="-222250">
              <a:buClr>
                <a:schemeClr val="accent4">
                  <a:lumMod val="75000"/>
                </a:schemeClr>
              </a:buClr>
              <a:buFont typeface="Arial" panose="020B0604020202020204" pitchFamily="34" charset="0"/>
              <a:buChar char="•"/>
            </a:pPr>
            <a:r>
              <a:rPr lang="en-US" dirty="0" smtClean="0">
                <a:solidFill>
                  <a:schemeClr val="tx1"/>
                </a:solidFill>
              </a:rPr>
              <a:t>Appointments for the survivor to come to the counseling center</a:t>
            </a:r>
          </a:p>
          <a:p>
            <a:pPr marL="339725" indent="-222250">
              <a:buClr>
                <a:schemeClr val="accent4">
                  <a:lumMod val="75000"/>
                </a:schemeClr>
              </a:buClr>
              <a:buFont typeface="Arial" panose="020B0604020202020204" pitchFamily="34" charset="0"/>
              <a:buChar char="•"/>
            </a:pPr>
            <a:r>
              <a:rPr lang="en-US" dirty="0" smtClean="0">
                <a:solidFill>
                  <a:schemeClr val="tx1"/>
                </a:solidFill>
              </a:rPr>
              <a:t>Meet the survivor inside another service provider’s office </a:t>
            </a:r>
          </a:p>
          <a:p>
            <a:pPr marL="339725" indent="-222250">
              <a:buClr>
                <a:schemeClr val="accent4">
                  <a:lumMod val="75000"/>
                </a:schemeClr>
              </a:buClr>
              <a:buFont typeface="Arial" panose="020B0604020202020204" pitchFamily="34" charset="0"/>
              <a:buChar char="•"/>
            </a:pPr>
            <a:r>
              <a:rPr lang="en-US" dirty="0" smtClean="0">
                <a:solidFill>
                  <a:schemeClr val="tx1"/>
                </a:solidFill>
              </a:rPr>
              <a:t>Visit  the person at home if this does not compromise confidentiality</a:t>
            </a:r>
          </a:p>
          <a:p>
            <a:pPr marL="339725" indent="-222250">
              <a:buClr>
                <a:schemeClr val="accent4">
                  <a:lumMod val="75000"/>
                </a:schemeClr>
              </a:buClr>
              <a:buFont typeface="Arial" panose="020B0604020202020204" pitchFamily="34" charset="0"/>
              <a:buChar char="•"/>
            </a:pPr>
            <a:r>
              <a:rPr lang="en-US" dirty="0" smtClean="0">
                <a:solidFill>
                  <a:schemeClr val="tx1"/>
                </a:solidFill>
              </a:rPr>
              <a:t>Call the survivor by phone</a:t>
            </a:r>
            <a:endParaRPr lang="en-US" dirty="0">
              <a:solidFill>
                <a:schemeClr val="tx1"/>
              </a:solidFill>
            </a:endParaRPr>
          </a:p>
        </p:txBody>
      </p:sp>
    </p:spTree>
    <p:extLst>
      <p:ext uri="{BB962C8B-B14F-4D97-AF65-F5344CB8AC3E}">
        <p14:creationId xmlns="" xmlns:p14="http://schemas.microsoft.com/office/powerpoint/2010/main" val="4255886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 with your supervisor </a:t>
            </a:r>
            <a:endParaRPr lang="en-US" dirty="0"/>
          </a:p>
        </p:txBody>
      </p:sp>
      <p:sp>
        <p:nvSpPr>
          <p:cNvPr id="3" name="Content Placeholder 2"/>
          <p:cNvSpPr>
            <a:spLocks noGrp="1"/>
          </p:cNvSpPr>
          <p:nvPr>
            <p:ph idx="1"/>
          </p:nvPr>
        </p:nvSpPr>
        <p:spPr/>
        <p:txBody>
          <a:bodyPr>
            <a:normAutofit/>
          </a:bodyPr>
          <a:lstStyle/>
          <a:p>
            <a:endParaRPr lang="en-US" sz="2400" dirty="0" smtClean="0">
              <a:solidFill>
                <a:schemeClr val="tx1"/>
              </a:solidFill>
            </a:endParaRPr>
          </a:p>
          <a:p>
            <a:r>
              <a:rPr lang="en-US" sz="2400" dirty="0" smtClean="0">
                <a:solidFill>
                  <a:schemeClr val="tx1"/>
                </a:solidFill>
              </a:rPr>
              <a:t>If issues arise during the course of your assessment and action planning regarding urgent safety concerns, be sure to discuss them with your supervisor BEFORE you close the case action planning session with the survivor. </a:t>
            </a:r>
            <a:endParaRPr lang="en-US" sz="2400" dirty="0">
              <a:solidFill>
                <a:schemeClr val="tx1"/>
              </a:solidFill>
            </a:endParaRPr>
          </a:p>
        </p:txBody>
      </p:sp>
    </p:spTree>
    <p:extLst>
      <p:ext uri="{BB962C8B-B14F-4D97-AF65-F5344CB8AC3E}">
        <p14:creationId xmlns="" xmlns:p14="http://schemas.microsoft.com/office/powerpoint/2010/main" val="13166996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a:t>
            </a:r>
            <a:br>
              <a:rPr lang="en-US" dirty="0" smtClean="0"/>
            </a:br>
            <a:r>
              <a:rPr lang="en-US" dirty="0" smtClean="0"/>
              <a:t>Putting it ALL together	</a:t>
            </a:r>
            <a:endParaRPr lang="en-US" dirty="0"/>
          </a:p>
        </p:txBody>
      </p:sp>
      <p:sp>
        <p:nvSpPr>
          <p:cNvPr id="3" name="Content Placeholder 2"/>
          <p:cNvSpPr>
            <a:spLocks noGrp="1"/>
          </p:cNvSpPr>
          <p:nvPr>
            <p:ph idx="1"/>
          </p:nvPr>
        </p:nvSpPr>
        <p:spPr>
          <a:xfrm>
            <a:off x="6874933" y="1451328"/>
            <a:ext cx="4478866" cy="5053469"/>
          </a:xfrm>
        </p:spPr>
        <p:txBody>
          <a:bodyPr>
            <a:noAutofit/>
          </a:bodyPr>
          <a:lstStyle/>
          <a:p>
            <a:r>
              <a:rPr lang="en-US" dirty="0" smtClean="0">
                <a:solidFill>
                  <a:schemeClr val="tx1"/>
                </a:solidFill>
              </a:rPr>
              <a:t>In small groups of </a:t>
            </a:r>
            <a:r>
              <a:rPr lang="en-US" b="1" dirty="0" smtClean="0">
                <a:solidFill>
                  <a:schemeClr val="tx1"/>
                </a:solidFill>
              </a:rPr>
              <a:t>no more than 5 people</a:t>
            </a:r>
            <a:r>
              <a:rPr lang="en-US" dirty="0" smtClean="0">
                <a:solidFill>
                  <a:schemeClr val="tx1"/>
                </a:solidFill>
              </a:rPr>
              <a:t>, you will be given a case study and a stack of cards with various tasks of the case action planning process. </a:t>
            </a:r>
            <a:endParaRPr lang="en-US" dirty="0">
              <a:solidFill>
                <a:schemeClr val="tx1"/>
              </a:solidFill>
            </a:endParaRPr>
          </a:p>
          <a:p>
            <a:r>
              <a:rPr lang="en-US" dirty="0" smtClean="0">
                <a:solidFill>
                  <a:schemeClr val="tx1"/>
                </a:solidFill>
              </a:rPr>
              <a:t>As a group, </a:t>
            </a:r>
            <a:r>
              <a:rPr lang="en-US" b="1" dirty="0" smtClean="0">
                <a:solidFill>
                  <a:schemeClr val="tx1"/>
                </a:solidFill>
              </a:rPr>
              <a:t>read the case study</a:t>
            </a:r>
            <a:r>
              <a:rPr lang="en-US" dirty="0" smtClean="0">
                <a:solidFill>
                  <a:schemeClr val="tx1"/>
                </a:solidFill>
              </a:rPr>
              <a:t>. You will then have </a:t>
            </a:r>
            <a:r>
              <a:rPr lang="en-US" b="1" dirty="0" smtClean="0">
                <a:solidFill>
                  <a:schemeClr val="tx1"/>
                </a:solidFill>
              </a:rPr>
              <a:t>3 minutes to place the action planning cards in the correct order</a:t>
            </a:r>
            <a:r>
              <a:rPr lang="en-US" dirty="0" smtClean="0">
                <a:solidFill>
                  <a:schemeClr val="tx1"/>
                </a:solidFill>
              </a:rPr>
              <a:t> based on the case study. </a:t>
            </a:r>
            <a:r>
              <a:rPr lang="en-US" b="1" dirty="0" smtClean="0">
                <a:solidFill>
                  <a:schemeClr val="tx1"/>
                </a:solidFill>
              </a:rPr>
              <a:t>Remember: </a:t>
            </a:r>
            <a:r>
              <a:rPr lang="en-US" dirty="0" smtClean="0">
                <a:solidFill>
                  <a:schemeClr val="tx1"/>
                </a:solidFill>
              </a:rPr>
              <a:t>You may not need to use all the cards, and some may be used more than once!</a:t>
            </a:r>
          </a:p>
          <a:p>
            <a:r>
              <a:rPr lang="en-US" dirty="0" smtClean="0">
                <a:solidFill>
                  <a:schemeClr val="tx1"/>
                </a:solidFill>
              </a:rPr>
              <a:t>Be prepared to discuss as a larger group.</a:t>
            </a:r>
            <a:endParaRPr lang="en-US" dirty="0">
              <a:solidFill>
                <a:schemeClr val="tx1"/>
              </a:solidFill>
            </a:endParaRPr>
          </a:p>
          <a:p>
            <a:pPr>
              <a:buNone/>
            </a:pPr>
            <a:r>
              <a:rPr lang="en-US" dirty="0" smtClean="0">
                <a:solidFill>
                  <a:schemeClr val="tx1"/>
                </a:solidFill>
              </a:rPr>
              <a:t> </a:t>
            </a:r>
          </a:p>
        </p:txBody>
      </p:sp>
    </p:spTree>
    <p:extLst>
      <p:ext uri="{BB962C8B-B14F-4D97-AF65-F5344CB8AC3E}">
        <p14:creationId xmlns="" xmlns:p14="http://schemas.microsoft.com/office/powerpoint/2010/main" val="3767812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en-US" dirty="0" smtClean="0">
                <a:ea typeface="+mj-ea"/>
                <a:cs typeface="+mj-cs"/>
              </a:rPr>
              <a:t>closing</a:t>
            </a:r>
            <a:endParaRPr lang="en-US"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en-US" dirty="0" smtClean="0">
                <a:ea typeface="+mn-ea"/>
                <a:cs typeface="+mn-cs"/>
              </a:rPr>
              <a:t>QUESTIONS?</a:t>
            </a:r>
            <a:endParaRPr lang="en-US"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en-US" dirty="0" smtClean="0">
                <a:ea typeface="+mn-ea"/>
                <a:cs typeface="+mn-cs"/>
              </a:rPr>
              <a:t>CONCERNS?</a:t>
            </a:r>
            <a:endParaRPr lang="en-US"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en-US" dirty="0" smtClean="0">
                <a:ea typeface="+mn-ea"/>
                <a:cs typeface="+mn-cs"/>
              </a:rPr>
              <a:t>REFLECTIONS?</a:t>
            </a:r>
            <a:endParaRPr lang="en-US" dirty="0">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STEP 3: Case Action planning</a:t>
            </a:r>
            <a:endParaRPr lang="en-US" dirty="0"/>
          </a:p>
        </p:txBody>
      </p:sp>
      <p:sp>
        <p:nvSpPr>
          <p:cNvPr id="5" name="Text Placeholder 4"/>
          <p:cNvSpPr>
            <a:spLocks noGrp="1"/>
          </p:cNvSpPr>
          <p:nvPr>
            <p:ph type="body" sz="quarter" idx="10"/>
          </p:nvPr>
        </p:nvSpPr>
        <p:spPr/>
        <p:txBody>
          <a:bodyPr/>
          <a:lstStyle/>
          <a:p>
            <a:pPr>
              <a:buFont typeface="Tw Cen MT" charset="0"/>
              <a:buChar char=" "/>
              <a:defRPr/>
            </a:pPr>
            <a:r>
              <a:rPr lang="en-US" dirty="0" smtClean="0"/>
              <a:t>MODULE  13</a:t>
            </a:r>
            <a:endParaRPr lang="en-US" dirty="0"/>
          </a:p>
        </p:txBody>
      </p:sp>
      <p:sp>
        <p:nvSpPr>
          <p:cNvPr id="8" name="Text Placeholder 7"/>
          <p:cNvSpPr>
            <a:spLocks noGrp="1"/>
          </p:cNvSpPr>
          <p:nvPr>
            <p:ph type="body" sz="quarter" idx="11"/>
          </p:nvPr>
        </p:nvSpPr>
        <p:spPr/>
        <p:txBody>
          <a:bodyPr/>
          <a:lstStyle/>
          <a:p>
            <a:endParaRPr lang="en-US"/>
          </a:p>
        </p:txBody>
      </p:sp>
      <p:cxnSp>
        <p:nvCxnSpPr>
          <p:cNvPr id="7" name="Straight Connector 6"/>
          <p:cNvCxnSpPr/>
          <p:nvPr/>
        </p:nvCxnSpPr>
        <p:spPr>
          <a:xfrm>
            <a:off x="1072203" y="4032795"/>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chemeClr val="accent3"/>
            </a:solidFill>
          </a:ln>
        </p:spPr>
        <p:txBody>
          <a:bodyPr/>
          <a:lstStyle/>
          <a:p>
            <a:r>
              <a:rPr lang="en-US" dirty="0" smtClean="0"/>
              <a:t>objectives</a:t>
            </a:r>
            <a:endParaRPr lang="en-US" dirty="0"/>
          </a:p>
        </p:txBody>
      </p:sp>
      <p:sp>
        <p:nvSpPr>
          <p:cNvPr id="3" name="Content Placeholder 2"/>
          <p:cNvSpPr>
            <a:spLocks noGrp="1"/>
          </p:cNvSpPr>
          <p:nvPr>
            <p:ph idx="1"/>
          </p:nvPr>
        </p:nvSpPr>
        <p:spPr>
          <a:xfrm>
            <a:off x="6970183" y="841728"/>
            <a:ext cx="4478866" cy="5053469"/>
          </a:xfrm>
        </p:spPr>
        <p:txBody>
          <a:bodyPr/>
          <a:lstStyle/>
          <a:p>
            <a:pPr lvl="0"/>
            <a:r>
              <a:rPr lang="en-US" dirty="0" smtClean="0">
                <a:solidFill>
                  <a:schemeClr val="tx1"/>
                </a:solidFill>
              </a:rPr>
              <a:t>Be able to work with a survivor to map their needs</a:t>
            </a:r>
          </a:p>
          <a:p>
            <a:pPr lvl="0"/>
            <a:r>
              <a:rPr lang="en-US" dirty="0" smtClean="0">
                <a:solidFill>
                  <a:schemeClr val="tx1"/>
                </a:solidFill>
              </a:rPr>
              <a:t>Create a thorough plan with a survivor to connect them with services</a:t>
            </a:r>
          </a:p>
          <a:p>
            <a:pPr lvl="0"/>
            <a:r>
              <a:rPr lang="en-US" dirty="0" smtClean="0">
                <a:solidFill>
                  <a:schemeClr val="tx1"/>
                </a:solidFill>
              </a:rPr>
              <a:t>Understand how to document the case action plan with and for a survivor</a:t>
            </a:r>
            <a:endParaRPr lang="en-US"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Survivor-centered case management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87427022"/>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own Arrow 4"/>
          <p:cNvSpPr/>
          <p:nvPr/>
        </p:nvSpPr>
        <p:spPr>
          <a:xfrm>
            <a:off x="4657237" y="1898165"/>
            <a:ext cx="651163" cy="153785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xmlns="" val="162599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a:t>
            </a:r>
            <a:endParaRPr lang="en-US" dirty="0"/>
          </a:p>
        </p:txBody>
      </p:sp>
      <p:sp>
        <p:nvSpPr>
          <p:cNvPr id="3" name="Content Placeholder 2"/>
          <p:cNvSpPr>
            <a:spLocks noGrp="1"/>
          </p:cNvSpPr>
          <p:nvPr>
            <p:ph idx="1"/>
          </p:nvPr>
        </p:nvSpPr>
        <p:spPr>
          <a:xfrm>
            <a:off x="822770" y="1682496"/>
            <a:ext cx="10442638" cy="4022725"/>
          </a:xfrm>
        </p:spPr>
        <p:txBody>
          <a:bodyPr/>
          <a:lstStyle/>
          <a:p>
            <a:r>
              <a:rPr lang="en-US" b="1" dirty="0" smtClean="0">
                <a:solidFill>
                  <a:schemeClr val="tx1"/>
                </a:solidFill>
              </a:rPr>
              <a:t>Purpose: </a:t>
            </a:r>
            <a:r>
              <a:rPr lang="en-US" dirty="0" smtClean="0">
                <a:solidFill>
                  <a:schemeClr val="tx1"/>
                </a:solidFill>
              </a:rPr>
              <a:t>The case action plan, which is based on the information gathered during the assessment, guides service provision for the survivor. </a:t>
            </a:r>
          </a:p>
          <a:p>
            <a:pPr marL="0" marR="0">
              <a:lnSpc>
                <a:spcPct val="115000"/>
              </a:lnSpc>
              <a:spcBef>
                <a:spcPts val="0"/>
              </a:spcBef>
              <a:spcAft>
                <a:spcPts val="1000"/>
              </a:spcAft>
            </a:pPr>
            <a:endParaRPr lang="en-US" sz="1400" b="1" dirty="0" smtClean="0">
              <a:solidFill>
                <a:schemeClr val="tx1"/>
              </a:solidFill>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b="1" dirty="0" smtClean="0">
                <a:solidFill>
                  <a:schemeClr val="tx1"/>
                </a:solidFill>
                <a:ea typeface="Calibri" panose="020F0502020204030204" pitchFamily="34" charset="0"/>
                <a:cs typeface="Arial" panose="020B0604020202020204" pitchFamily="34" charset="0"/>
              </a:rPr>
              <a:t>Step 3: Case Action Planning </a:t>
            </a:r>
            <a:endParaRPr lang="en-US" sz="1800" dirty="0" smtClean="0">
              <a:solidFill>
                <a:schemeClr val="tx1"/>
              </a:solidFill>
              <a:ea typeface="Calibri" panose="020F0502020204030204" pitchFamily="34" charset="0"/>
              <a:cs typeface="Times New Roman" panose="02020603050405020304" pitchFamily="18" charset="0"/>
            </a:endParaRPr>
          </a:p>
          <a:p>
            <a:pPr indent="-457200">
              <a:lnSpc>
                <a:spcPct val="100000"/>
              </a:lnSpc>
              <a:buFont typeface="Arial" pitchFamily="34" charset="0"/>
              <a:buChar char="•"/>
            </a:pPr>
            <a:r>
              <a:rPr lang="en-US" dirty="0" smtClean="0">
                <a:solidFill>
                  <a:schemeClr val="tx1"/>
                </a:solidFill>
              </a:rPr>
              <a:t>Summarize your understanding of the survivor’s key needs</a:t>
            </a:r>
          </a:p>
          <a:p>
            <a:pPr indent="-457200">
              <a:lnSpc>
                <a:spcPct val="100000"/>
              </a:lnSpc>
              <a:buFont typeface="Arial" pitchFamily="34" charset="0"/>
              <a:buChar char="•"/>
            </a:pPr>
            <a:r>
              <a:rPr lang="en-US" dirty="0" smtClean="0">
                <a:solidFill>
                  <a:schemeClr val="tx1"/>
                </a:solidFill>
              </a:rPr>
              <a:t>Give information about what ser vices and supports are available and what can be expected from them</a:t>
            </a:r>
          </a:p>
          <a:p>
            <a:pPr indent="-457200">
              <a:lnSpc>
                <a:spcPct val="100000"/>
              </a:lnSpc>
              <a:buFont typeface="Arial" pitchFamily="34" charset="0"/>
              <a:buChar char="•"/>
            </a:pPr>
            <a:r>
              <a:rPr lang="en-US" dirty="0" smtClean="0">
                <a:solidFill>
                  <a:schemeClr val="tx1"/>
                </a:solidFill>
              </a:rPr>
              <a:t>Plan with the person how to meet needs, set personal goals and make decisions about what will happen next</a:t>
            </a:r>
          </a:p>
          <a:p>
            <a:pPr indent="-457200">
              <a:lnSpc>
                <a:spcPct val="100000"/>
              </a:lnSpc>
              <a:buFont typeface="Arial" pitchFamily="34" charset="0"/>
              <a:buChar char="•"/>
            </a:pPr>
            <a:r>
              <a:rPr lang="en-US" dirty="0" smtClean="0">
                <a:solidFill>
                  <a:schemeClr val="tx1"/>
                </a:solidFill>
              </a:rPr>
              <a:t>Develop and document a case action plan</a:t>
            </a:r>
          </a:p>
          <a:p>
            <a:pPr indent="-457200">
              <a:lnSpc>
                <a:spcPct val="100000"/>
              </a:lnSpc>
              <a:buFont typeface="Arial" pitchFamily="34" charset="0"/>
              <a:buChar char="•"/>
            </a:pPr>
            <a:r>
              <a:rPr lang="en-US" dirty="0" smtClean="0">
                <a:solidFill>
                  <a:schemeClr val="tx1"/>
                </a:solidFill>
              </a:rPr>
              <a:t>Discuss concerns with your supervisor</a:t>
            </a:r>
          </a:p>
        </p:txBody>
      </p:sp>
    </p:spTree>
    <p:extLst>
      <p:ext uri="{BB962C8B-B14F-4D97-AF65-F5344CB8AC3E}">
        <p14:creationId xmlns="" xmlns:p14="http://schemas.microsoft.com/office/powerpoint/2010/main" val="3688842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action planning – What is it?</a:t>
            </a:r>
            <a:endParaRPr lang="en-US" dirty="0"/>
          </a:p>
        </p:txBody>
      </p:sp>
      <p:sp>
        <p:nvSpPr>
          <p:cNvPr id="3" name="Content Placeholder 2"/>
          <p:cNvSpPr>
            <a:spLocks noGrp="1"/>
          </p:cNvSpPr>
          <p:nvPr>
            <p:ph idx="1"/>
          </p:nvPr>
        </p:nvSpPr>
        <p:spPr/>
        <p:txBody>
          <a:bodyPr/>
          <a:lstStyle/>
          <a:p>
            <a:pPr indent="-457200">
              <a:buClr>
                <a:schemeClr val="accent4">
                  <a:lumMod val="75000"/>
                </a:schemeClr>
              </a:buClr>
              <a:buFont typeface="Arial" panose="020B0604020202020204" pitchFamily="34" charset="0"/>
              <a:buChar char="•"/>
            </a:pPr>
            <a:r>
              <a:rPr lang="en-US" dirty="0" smtClean="0">
                <a:solidFill>
                  <a:schemeClr val="tx1"/>
                </a:solidFill>
              </a:rPr>
              <a:t>Collaborative </a:t>
            </a:r>
            <a:r>
              <a:rPr lang="en-US" dirty="0">
                <a:solidFill>
                  <a:schemeClr val="tx1"/>
                </a:solidFill>
              </a:rPr>
              <a:t>effort between the caseworker and </a:t>
            </a:r>
            <a:r>
              <a:rPr lang="en-US" dirty="0" smtClean="0">
                <a:solidFill>
                  <a:schemeClr val="tx1"/>
                </a:solidFill>
              </a:rPr>
              <a:t>survivor</a:t>
            </a:r>
            <a:endParaRPr lang="en-US" dirty="0">
              <a:solidFill>
                <a:schemeClr val="tx1"/>
              </a:solidFill>
            </a:endParaRPr>
          </a:p>
          <a:p>
            <a:pPr indent="-457200">
              <a:buClr>
                <a:schemeClr val="accent4">
                  <a:lumMod val="75000"/>
                </a:schemeClr>
              </a:buClr>
              <a:buFont typeface="Arial" panose="020B0604020202020204" pitchFamily="34" charset="0"/>
              <a:buChar char="•"/>
            </a:pPr>
            <a:r>
              <a:rPr lang="en-US" dirty="0" smtClean="0">
                <a:solidFill>
                  <a:schemeClr val="tx1"/>
                </a:solidFill>
              </a:rPr>
              <a:t>Identify </a:t>
            </a:r>
            <a:r>
              <a:rPr lang="en-US" dirty="0">
                <a:solidFill>
                  <a:schemeClr val="tx1"/>
                </a:solidFill>
              </a:rPr>
              <a:t>interventions that can address the survivor’s </a:t>
            </a:r>
            <a:r>
              <a:rPr lang="en-US" dirty="0" smtClean="0">
                <a:solidFill>
                  <a:schemeClr val="tx1"/>
                </a:solidFill>
              </a:rPr>
              <a:t>needs</a:t>
            </a:r>
          </a:p>
          <a:p>
            <a:pPr indent="-457200">
              <a:buClr>
                <a:schemeClr val="accent4">
                  <a:lumMod val="75000"/>
                </a:schemeClr>
              </a:buClr>
              <a:buFont typeface="Arial" panose="020B0604020202020204" pitchFamily="34" charset="0"/>
              <a:buChar char="•"/>
            </a:pPr>
            <a:r>
              <a:rPr lang="en-US" dirty="0">
                <a:solidFill>
                  <a:schemeClr val="tx1"/>
                </a:solidFill>
              </a:rPr>
              <a:t>Discuss positive and negative aspects of each referral</a:t>
            </a:r>
          </a:p>
          <a:p>
            <a:pPr indent="-457200"/>
            <a:endParaRPr lang="en-US" dirty="0">
              <a:solidFill>
                <a:schemeClr val="tx1"/>
              </a:solidFill>
            </a:endParaRPr>
          </a:p>
          <a:p>
            <a:pPr indent="-457200"/>
            <a:endParaRPr lang="en-US" dirty="0">
              <a:solidFill>
                <a:schemeClr val="tx1"/>
              </a:solidFill>
            </a:endParaRPr>
          </a:p>
        </p:txBody>
      </p:sp>
    </p:spTree>
    <p:extLst>
      <p:ext uri="{BB962C8B-B14F-4D97-AF65-F5344CB8AC3E}">
        <p14:creationId xmlns="" xmlns:p14="http://schemas.microsoft.com/office/powerpoint/2010/main" val="28867604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develop a case action plan</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4051785567"/>
              </p:ext>
            </p:extLst>
          </p:nvPr>
        </p:nvGraphicFramePr>
        <p:xfrm>
          <a:off x="513575" y="1892596"/>
          <a:ext cx="11168062" cy="44586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2787164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Summarize and CHECK IN</a:t>
            </a:r>
            <a:endParaRPr lang="en-US" dirty="0"/>
          </a:p>
        </p:txBody>
      </p:sp>
      <p:sp>
        <p:nvSpPr>
          <p:cNvPr id="3" name="Content Placeholder 2"/>
          <p:cNvSpPr>
            <a:spLocks noGrp="1"/>
          </p:cNvSpPr>
          <p:nvPr>
            <p:ph idx="1"/>
          </p:nvPr>
        </p:nvSpPr>
        <p:spPr>
          <a:xfrm>
            <a:off x="1023938" y="2236124"/>
            <a:ext cx="9720262" cy="4022725"/>
          </a:xfrm>
        </p:spPr>
        <p:txBody>
          <a:bodyPr/>
          <a:lstStyle/>
          <a:p>
            <a:pPr indent="-457200">
              <a:buClr>
                <a:schemeClr val="accent4">
                  <a:lumMod val="75000"/>
                </a:schemeClr>
              </a:buClr>
              <a:buFont typeface="Arial" panose="020B0604020202020204" pitchFamily="34" charset="0"/>
              <a:buChar char="•"/>
            </a:pPr>
            <a:r>
              <a:rPr lang="en-US" dirty="0" smtClean="0">
                <a:solidFill>
                  <a:schemeClr val="tx1"/>
                </a:solidFill>
              </a:rPr>
              <a:t>Summarize safety, medical, psychosocial and legal needs </a:t>
            </a:r>
          </a:p>
          <a:p>
            <a:pPr indent="-457200">
              <a:buClr>
                <a:schemeClr val="accent4">
                  <a:lumMod val="75000"/>
                </a:schemeClr>
              </a:buClr>
              <a:buFont typeface="Arial" panose="020B0604020202020204" pitchFamily="34" charset="0"/>
              <a:buChar char="•"/>
            </a:pPr>
            <a:r>
              <a:rPr lang="en-US" dirty="0" smtClean="0">
                <a:solidFill>
                  <a:schemeClr val="tx1"/>
                </a:solidFill>
              </a:rPr>
              <a:t>Check in with the survivor that this is also their understanding</a:t>
            </a:r>
            <a:endParaRPr lang="en-US" dirty="0">
              <a:solidFill>
                <a:schemeClr val="tx1"/>
              </a:solidFill>
            </a:endParaRPr>
          </a:p>
        </p:txBody>
      </p:sp>
      <p:sp>
        <p:nvSpPr>
          <p:cNvPr id="6" name="Oval Callout 5"/>
          <p:cNvSpPr/>
          <p:nvPr/>
        </p:nvSpPr>
        <p:spPr>
          <a:xfrm>
            <a:off x="2484980" y="3506261"/>
            <a:ext cx="6798366" cy="2809460"/>
          </a:xfrm>
          <a:prstGeom prst="wedgeEllipseCallou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r>
              <a:rPr lang="en-US" dirty="0" smtClean="0">
                <a:solidFill>
                  <a:schemeClr val="tx1"/>
                </a:solidFill>
              </a:rPr>
              <a:t>Based on our conversation, my understanding is that you are worried about your safety when you return home, that you do not need medical attention at this time, that you aren’t sure yet about any legal processes, and that you are feeling worried, sad and scared right now. Is that right, or is there anything we need to add?</a:t>
            </a:r>
          </a:p>
          <a:p>
            <a:pPr algn="ctr"/>
            <a:endParaRPr lang="en-US" dirty="0"/>
          </a:p>
        </p:txBody>
      </p:sp>
    </p:spTree>
    <p:extLst>
      <p:ext uri="{BB962C8B-B14F-4D97-AF65-F5344CB8AC3E}">
        <p14:creationId xmlns="" xmlns:p14="http://schemas.microsoft.com/office/powerpoint/2010/main" val="1141306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 each service need and SET GOALS PERSONAL GOALS</a:t>
            </a:r>
            <a:endParaRPr lang="en-US" dirty="0"/>
          </a:p>
        </p:txBody>
      </p:sp>
      <p:sp>
        <p:nvSpPr>
          <p:cNvPr id="3" name="Content Placeholder 2"/>
          <p:cNvSpPr>
            <a:spLocks noGrp="1"/>
          </p:cNvSpPr>
          <p:nvPr>
            <p:ph idx="1"/>
          </p:nvPr>
        </p:nvSpPr>
        <p:spPr>
          <a:xfrm>
            <a:off x="725764" y="2246243"/>
            <a:ext cx="9305742" cy="4022725"/>
          </a:xfrm>
        </p:spPr>
        <p:txBody>
          <a:bodyPr/>
          <a:lstStyle/>
          <a:p>
            <a:pPr indent="-457200">
              <a:buFont typeface="Arial" pitchFamily="34" charset="0"/>
              <a:buChar char="•"/>
            </a:pPr>
            <a:r>
              <a:rPr lang="en-US" sz="2400" dirty="0" smtClean="0">
                <a:solidFill>
                  <a:schemeClr val="tx1"/>
                </a:solidFill>
              </a:rPr>
              <a:t>Discuss each identified need with the survivor</a:t>
            </a:r>
          </a:p>
          <a:p>
            <a:pPr indent="-457200">
              <a:buFont typeface="Arial" pitchFamily="34" charset="0"/>
              <a:buChar char="•"/>
            </a:pPr>
            <a:r>
              <a:rPr lang="en-US" sz="2400" dirty="0" smtClean="0">
                <a:solidFill>
                  <a:schemeClr val="tx1"/>
                </a:solidFill>
              </a:rPr>
              <a:t>Explain the available interventions or services that may help meet their needs</a:t>
            </a:r>
          </a:p>
          <a:p>
            <a:pPr indent="-457200">
              <a:buFont typeface="Arial" pitchFamily="34" charset="0"/>
              <a:buChar char="•"/>
            </a:pPr>
            <a:r>
              <a:rPr lang="en-US" sz="2400" dirty="0" smtClean="0">
                <a:solidFill>
                  <a:schemeClr val="tx1"/>
                </a:solidFill>
              </a:rPr>
              <a:t>Discuss and set personal goals </a:t>
            </a:r>
          </a:p>
          <a:p>
            <a:pPr indent="-457200">
              <a:buFont typeface="Arial" pitchFamily="34" charset="0"/>
              <a:buChar char="•"/>
            </a:pPr>
            <a:endParaRPr lang="en-US" sz="2400" dirty="0" smtClean="0">
              <a:solidFill>
                <a:schemeClr val="tx1"/>
              </a:solidFill>
            </a:endParaRPr>
          </a:p>
        </p:txBody>
      </p:sp>
    </p:spTree>
    <p:extLst>
      <p:ext uri="{BB962C8B-B14F-4D97-AF65-F5344CB8AC3E}">
        <p14:creationId xmlns="" xmlns:p14="http://schemas.microsoft.com/office/powerpoint/2010/main" val="7864364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1_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6822</TotalTime>
  <Words>3502</Words>
  <Application>Microsoft Office PowerPoint</Application>
  <PresentationFormat>Custom</PresentationFormat>
  <Paragraphs>239</Paragraphs>
  <Slides>19</Slides>
  <Notes>19</Notes>
  <HiddenSlides>0</HiddenSlides>
  <MMClips>0</MMClips>
  <ScaleCrop>false</ScaleCrop>
  <HeadingPairs>
    <vt:vector size="4" baseType="variant">
      <vt:variant>
        <vt:lpstr>Theme</vt:lpstr>
      </vt:variant>
      <vt:variant>
        <vt:i4>3</vt:i4>
      </vt:variant>
      <vt:variant>
        <vt:lpstr>Slide Titles</vt:lpstr>
      </vt:variant>
      <vt:variant>
        <vt:i4>19</vt:i4>
      </vt:variant>
    </vt:vector>
  </HeadingPairs>
  <TitlesOfParts>
    <vt:vector size="22" baseType="lpstr">
      <vt:lpstr>IRC-Module-Template-V2</vt:lpstr>
      <vt:lpstr>1_IRC-Module-Template-V2</vt:lpstr>
      <vt:lpstr>2_IRC-Module-Template-V2</vt:lpstr>
      <vt:lpstr>Slide 1</vt:lpstr>
      <vt:lpstr>STEP 3: Case Action planning</vt:lpstr>
      <vt:lpstr>objectives</vt:lpstr>
      <vt:lpstr>steps of Survivor-centered case management</vt:lpstr>
      <vt:lpstr>Step 3</vt:lpstr>
      <vt:lpstr>Case action planning – What is it?</vt:lpstr>
      <vt:lpstr>How to develop a case action plan</vt:lpstr>
      <vt:lpstr>Summarize and CHECK IN</vt:lpstr>
      <vt:lpstr>Discuss each service need and SET GOALS PERSONAL GOALS</vt:lpstr>
      <vt:lpstr>Activity: mapping needs</vt:lpstr>
      <vt:lpstr>Safety planning</vt:lpstr>
      <vt:lpstr>ACTIVITY:  SAFETY PLANNING</vt:lpstr>
      <vt:lpstr>Referrals – who, what, where &amp; when?</vt:lpstr>
      <vt:lpstr>Activity: services</vt:lpstr>
      <vt:lpstr>Document the plan</vt:lpstr>
      <vt:lpstr>Plan for follow-up </vt:lpstr>
      <vt:lpstr>Discuss with your supervisor </vt:lpstr>
      <vt:lpstr>Activity: Putting it ALL together </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2: Assessment</dc:title>
  <dc:creator>Jessica Dalpe</dc:creator>
  <cp:lastModifiedBy>IRCAdmin</cp:lastModifiedBy>
  <cp:revision>60</cp:revision>
  <dcterms:created xsi:type="dcterms:W3CDTF">2016-02-19T16:14:01Z</dcterms:created>
  <dcterms:modified xsi:type="dcterms:W3CDTF">2017-04-25T14:01:12Z</dcterms:modified>
</cp:coreProperties>
</file>